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674" r:id="rId2"/>
    <p:sldId id="423" r:id="rId3"/>
    <p:sldId id="608" r:id="rId4"/>
    <p:sldId id="610" r:id="rId5"/>
    <p:sldId id="609" r:id="rId6"/>
    <p:sldId id="613" r:id="rId7"/>
    <p:sldId id="614" r:id="rId8"/>
    <p:sldId id="615" r:id="rId9"/>
    <p:sldId id="616" r:id="rId10"/>
    <p:sldId id="617" r:id="rId11"/>
    <p:sldId id="618" r:id="rId12"/>
    <p:sldId id="619" r:id="rId13"/>
    <p:sldId id="620" r:id="rId14"/>
    <p:sldId id="621" r:id="rId15"/>
    <p:sldId id="622" r:id="rId16"/>
    <p:sldId id="623" r:id="rId17"/>
    <p:sldId id="624" r:id="rId18"/>
    <p:sldId id="625" r:id="rId19"/>
    <p:sldId id="626" r:id="rId20"/>
    <p:sldId id="627" r:id="rId21"/>
    <p:sldId id="628" r:id="rId22"/>
    <p:sldId id="629" r:id="rId23"/>
    <p:sldId id="630" r:id="rId24"/>
    <p:sldId id="676" r:id="rId25"/>
    <p:sldId id="677" r:id="rId26"/>
  </p:sldIdLst>
  <p:sldSz cx="9144000" cy="6858000" type="screen4x3"/>
  <p:notesSz cx="6858000" cy="9144000"/>
  <p:defaultTextStyle>
    <a:defPPr>
      <a:defRPr lang="en-US"/>
    </a:defPPr>
    <a:lvl1pPr algn="l" rtl="0" eaLnBrk="0" fontAlgn="base" hangingPunct="0">
      <a:spcBef>
        <a:spcPct val="0"/>
      </a:spcBef>
      <a:spcAft>
        <a:spcPct val="0"/>
      </a:spcAft>
      <a:defRPr sz="1600" b="1" kern="1200">
        <a:solidFill>
          <a:schemeClr val="tx1"/>
        </a:solidFill>
        <a:latin typeface="Tahoma" pitchFamily="34" charset="0"/>
        <a:ea typeface="+mn-ea"/>
        <a:cs typeface="+mn-cs"/>
      </a:defRPr>
    </a:lvl1pPr>
    <a:lvl2pPr marL="457200" algn="l" rtl="0" eaLnBrk="0" fontAlgn="base" hangingPunct="0">
      <a:spcBef>
        <a:spcPct val="0"/>
      </a:spcBef>
      <a:spcAft>
        <a:spcPct val="0"/>
      </a:spcAft>
      <a:defRPr sz="1600" b="1" kern="1200">
        <a:solidFill>
          <a:schemeClr val="tx1"/>
        </a:solidFill>
        <a:latin typeface="Tahoma" pitchFamily="34" charset="0"/>
        <a:ea typeface="+mn-ea"/>
        <a:cs typeface="+mn-cs"/>
      </a:defRPr>
    </a:lvl2pPr>
    <a:lvl3pPr marL="914400" algn="l" rtl="0" eaLnBrk="0" fontAlgn="base" hangingPunct="0">
      <a:spcBef>
        <a:spcPct val="0"/>
      </a:spcBef>
      <a:spcAft>
        <a:spcPct val="0"/>
      </a:spcAft>
      <a:defRPr sz="1600" b="1"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sz="1600" b="1"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sz="1600" b="1" kern="1200">
        <a:solidFill>
          <a:schemeClr val="tx1"/>
        </a:solidFill>
        <a:latin typeface="Tahoma" pitchFamily="34" charset="0"/>
        <a:ea typeface="+mn-ea"/>
        <a:cs typeface="+mn-cs"/>
      </a:defRPr>
    </a:lvl5pPr>
    <a:lvl6pPr marL="2286000" algn="l" defTabSz="914400" rtl="0" eaLnBrk="1" latinLnBrk="0" hangingPunct="1">
      <a:defRPr sz="1600" b="1" kern="1200">
        <a:solidFill>
          <a:schemeClr val="tx1"/>
        </a:solidFill>
        <a:latin typeface="Tahoma" pitchFamily="34" charset="0"/>
        <a:ea typeface="+mn-ea"/>
        <a:cs typeface="+mn-cs"/>
      </a:defRPr>
    </a:lvl6pPr>
    <a:lvl7pPr marL="2743200" algn="l" defTabSz="914400" rtl="0" eaLnBrk="1" latinLnBrk="0" hangingPunct="1">
      <a:defRPr sz="1600" b="1" kern="1200">
        <a:solidFill>
          <a:schemeClr val="tx1"/>
        </a:solidFill>
        <a:latin typeface="Tahoma" pitchFamily="34" charset="0"/>
        <a:ea typeface="+mn-ea"/>
        <a:cs typeface="+mn-cs"/>
      </a:defRPr>
    </a:lvl7pPr>
    <a:lvl8pPr marL="3200400" algn="l" defTabSz="914400" rtl="0" eaLnBrk="1" latinLnBrk="0" hangingPunct="1">
      <a:defRPr sz="1600" b="1" kern="1200">
        <a:solidFill>
          <a:schemeClr val="tx1"/>
        </a:solidFill>
        <a:latin typeface="Tahoma" pitchFamily="34" charset="0"/>
        <a:ea typeface="+mn-ea"/>
        <a:cs typeface="+mn-cs"/>
      </a:defRPr>
    </a:lvl8pPr>
    <a:lvl9pPr marL="3657600" algn="l" defTabSz="914400" rtl="0" eaLnBrk="1" latinLnBrk="0" hangingPunct="1">
      <a:defRPr sz="1600" b="1"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F6FF"/>
    <a:srgbClr val="CDF2FF"/>
    <a:srgbClr val="0066CC"/>
    <a:srgbClr val="CCFFCC"/>
    <a:srgbClr val="FF0000"/>
    <a:srgbClr val="008000"/>
    <a:srgbClr val="669900"/>
    <a:srgbClr val="FFCC00"/>
    <a:srgbClr val="FF99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8" autoAdjust="0"/>
    <p:restoredTop sz="99507" autoAdjust="0"/>
  </p:normalViewPr>
  <p:slideViewPr>
    <p:cSldViewPr>
      <p:cViewPr varScale="1">
        <p:scale>
          <a:sx n="104" d="100"/>
          <a:sy n="104" d="100"/>
        </p:scale>
        <p:origin x="112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0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55537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5531909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96119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endParaRPr lang="en-IN" dirty="0"/>
          </a:p>
        </p:txBody>
      </p:sp>
    </p:spTree>
    <p:extLst>
      <p:ext uri="{BB962C8B-B14F-4D97-AF65-F5344CB8AC3E}">
        <p14:creationId xmlns:p14="http://schemas.microsoft.com/office/powerpoint/2010/main" val="20943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A551F28-01B4-4946-80F1-F9308EFA3C4F}"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F168F49-D1FA-4283-B6D5-C1AF5678625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5799E3D-FAB2-4F86-AB9F-10A1C4C1D100}"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92799C3-8E7D-4440-B397-5B971C5BE7D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BB0F920-BE41-4C00-83F7-7C38AD02AA1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80ACE23A-3C51-45FD-B094-E39F61EEC121}"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13D61C0-8219-41E3-B24E-FC275B35A360}"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8266DED0-3A8E-49DF-8C4E-6250825C1C4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150E37B-05DA-4024-9FC9-0BFFE5306B2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564EFD2-B708-4AA9-99E8-9EE418A9F3E8}"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AB93C92-6E69-4DB5-B818-A15CA745137E}"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84323"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84324"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0">
                <a:latin typeface="+mn-lt"/>
              </a:defRPr>
            </a:lvl1pPr>
          </a:lstStyle>
          <a:p>
            <a:endParaRPr lang="en-US"/>
          </a:p>
        </p:txBody>
      </p:sp>
      <p:sp>
        <p:nvSpPr>
          <p:cNvPr id="18432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0">
                <a:latin typeface="+mn-lt"/>
              </a:defRPr>
            </a:lvl1pPr>
          </a:lstStyle>
          <a:p>
            <a:endParaRPr lang="en-US"/>
          </a:p>
        </p:txBody>
      </p:sp>
      <p:sp>
        <p:nvSpPr>
          <p:cNvPr id="184326"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0">
                <a:latin typeface="+mn-lt"/>
              </a:defRPr>
            </a:lvl1pPr>
          </a:lstStyle>
          <a:p>
            <a:fld id="{377C676B-B708-4347-A2D6-EDBD7C24B241}"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itchFamily="18" charset="0"/>
        </a:defRPr>
      </a:lvl2pPr>
      <a:lvl3pPr algn="ctr" rtl="0" fontAlgn="base">
        <a:spcBef>
          <a:spcPct val="0"/>
        </a:spcBef>
        <a:spcAft>
          <a:spcPct val="0"/>
        </a:spcAft>
        <a:defRPr sz="4400">
          <a:solidFill>
            <a:schemeClr val="tx2"/>
          </a:solidFill>
          <a:latin typeface="Times New Roman" pitchFamily="18" charset="0"/>
        </a:defRPr>
      </a:lvl3pPr>
      <a:lvl4pPr algn="ctr" rtl="0" fontAlgn="base">
        <a:spcBef>
          <a:spcPct val="0"/>
        </a:spcBef>
        <a:spcAft>
          <a:spcPct val="0"/>
        </a:spcAft>
        <a:defRPr sz="4400">
          <a:solidFill>
            <a:schemeClr val="tx2"/>
          </a:solidFill>
          <a:latin typeface="Times New Roman" pitchFamily="18" charset="0"/>
        </a:defRPr>
      </a:lvl4pPr>
      <a:lvl5pPr algn="ctr" rtl="0" fontAlgn="base">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 Target="slide3.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slide" Target="slide3.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4038600" y="1828800"/>
            <a:ext cx="869149"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smtClean="0">
                <a:solidFill>
                  <a:srgbClr val="C00000"/>
                </a:solidFill>
                <a:latin typeface="Arial Black" pitchFamily="34" charset="0"/>
              </a:rPr>
              <a:t>L-2</a:t>
            </a:r>
            <a:endParaRPr lang="en-US" sz="3200" b="0" dirty="0">
              <a:solidFill>
                <a:srgbClr val="C00000"/>
              </a:solidFill>
              <a:latin typeface="Arial Black" pitchFamily="34" charset="0"/>
            </a:endParaRPr>
          </a:p>
        </p:txBody>
      </p:sp>
      <p:sp>
        <p:nvSpPr>
          <p:cNvPr id="3" name="Text Box 5"/>
          <p:cNvSpPr txBox="1">
            <a:spLocks noChangeArrowheads="1"/>
          </p:cNvSpPr>
          <p:nvPr/>
        </p:nvSpPr>
        <p:spPr bwMode="auto">
          <a:xfrm>
            <a:off x="2590800" y="381000"/>
            <a:ext cx="3558775" cy="584775"/>
          </a:xfrm>
          <a:prstGeom prst="rect">
            <a:avLst/>
          </a:prstGeom>
          <a:solidFill>
            <a:schemeClr val="hlink"/>
          </a:solidFill>
          <a:ln w="57150">
            <a:solidFill>
              <a:schemeClr val="accent2"/>
            </a:solidFill>
            <a:miter lim="800000"/>
            <a:headEnd/>
            <a:tailEnd/>
          </a:ln>
          <a:effectLst/>
        </p:spPr>
        <p:txBody>
          <a:bodyPr wrap="square">
            <a:spAutoFit/>
          </a:bodyPr>
          <a:lstStyle/>
          <a:p>
            <a:pPr eaLnBrk="1" hangingPunct="1"/>
            <a:r>
              <a:rPr lang="en-US" sz="3200" b="0" dirty="0" smtClean="0">
                <a:solidFill>
                  <a:srgbClr val="C00000"/>
                </a:solidFill>
                <a:latin typeface="Arial Black" pitchFamily="34" charset="0"/>
              </a:rPr>
              <a:t>ED-ME111</a:t>
            </a:r>
            <a:endParaRPr lang="en-US" sz="3200" b="0" dirty="0">
              <a:solidFill>
                <a:srgbClr val="C00000"/>
              </a:solidFill>
              <a:latin typeface="Arial Black" pitchFamily="34" charset="0"/>
            </a:endParaRPr>
          </a:p>
        </p:txBody>
      </p:sp>
      <p:sp>
        <p:nvSpPr>
          <p:cNvPr id="4" name="Text Box 5"/>
          <p:cNvSpPr txBox="1">
            <a:spLocks noChangeArrowheads="1"/>
          </p:cNvSpPr>
          <p:nvPr/>
        </p:nvSpPr>
        <p:spPr bwMode="auto">
          <a:xfrm>
            <a:off x="2693786" y="4191000"/>
            <a:ext cx="4850014" cy="584775"/>
          </a:xfrm>
          <a:prstGeom prst="rect">
            <a:avLst/>
          </a:prstGeom>
          <a:solidFill>
            <a:schemeClr val="hlink"/>
          </a:solidFill>
          <a:ln w="57150">
            <a:solidFill>
              <a:schemeClr val="accent2"/>
            </a:solidFill>
            <a:miter lim="800000"/>
            <a:headEnd/>
            <a:tailEnd/>
          </a:ln>
          <a:effectLst/>
        </p:spPr>
        <p:txBody>
          <a:bodyPr wrap="square">
            <a:spAutoFit/>
          </a:bodyPr>
          <a:lstStyle/>
          <a:p>
            <a:pPr eaLnBrk="1" hangingPunct="1"/>
            <a:r>
              <a:rPr lang="en-US" sz="3200" b="0" dirty="0" smtClean="0">
                <a:solidFill>
                  <a:srgbClr val="C00000"/>
                </a:solidFill>
                <a:latin typeface="Arial Black" pitchFamily="34" charset="0"/>
              </a:rPr>
              <a:t>Dr. Poonam </a:t>
            </a:r>
            <a:r>
              <a:rPr lang="en-US" sz="3200" b="0" dirty="0" err="1" smtClean="0">
                <a:solidFill>
                  <a:srgbClr val="C00000"/>
                </a:solidFill>
                <a:latin typeface="Arial Black" pitchFamily="34" charset="0"/>
              </a:rPr>
              <a:t>Kumari</a:t>
            </a:r>
            <a:endParaRPr lang="en-US" sz="3200" b="0" dirty="0">
              <a:solidFill>
                <a:srgbClr val="C00000"/>
              </a:solidFill>
              <a:latin typeface="Arial Black" pitchFamily="34" charset="0"/>
            </a:endParaRPr>
          </a:p>
        </p:txBody>
      </p:sp>
    </p:spTree>
    <p:extLst>
      <p:ext uri="{BB962C8B-B14F-4D97-AF65-F5344CB8AC3E}">
        <p14:creationId xmlns:p14="http://schemas.microsoft.com/office/powerpoint/2010/main" val="8548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p:cNvPicPr>
            <a:picLocks noChangeAspect="1" noChangeArrowheads="1"/>
          </p:cNvPicPr>
          <p:nvPr/>
        </p:nvPicPr>
        <p:blipFill>
          <a:blip r:embed="rId2" cstate="print"/>
          <a:srcRect b="5636"/>
          <a:stretch>
            <a:fillRect/>
          </a:stretch>
        </p:blipFill>
        <p:spPr bwMode="auto">
          <a:xfrm>
            <a:off x="228600" y="838200"/>
            <a:ext cx="4572000" cy="3429000"/>
          </a:xfrm>
          <a:prstGeom prst="rect">
            <a:avLst/>
          </a:prstGeom>
          <a:noFill/>
          <a:ln w="9525">
            <a:noFill/>
            <a:miter lim="800000"/>
            <a:headEnd/>
            <a:tailEnd/>
          </a:ln>
          <a:effectLst/>
        </p:spPr>
      </p:pic>
      <p:graphicFrame>
        <p:nvGraphicFramePr>
          <p:cNvPr id="21" name="Table 20"/>
          <p:cNvGraphicFramePr>
            <a:graphicFrameLocks noGrp="1"/>
          </p:cNvGraphicFramePr>
          <p:nvPr/>
        </p:nvGraphicFramePr>
        <p:xfrm>
          <a:off x="152400" y="2057400"/>
          <a:ext cx="8839200" cy="4632960"/>
        </p:xfrm>
        <a:graphic>
          <a:graphicData uri="http://schemas.openxmlformats.org/drawingml/2006/table">
            <a:tbl>
              <a:tblPr firstRow="1" bandRow="1">
                <a:tableStyleId>{5C22544A-7EE6-4342-B048-85BDC9FD1C3A}</a:tableStyleId>
              </a:tblPr>
              <a:tblGrid>
                <a:gridCol w="2057400"/>
                <a:gridCol w="6781800"/>
              </a:tblGrid>
              <a:tr h="370840">
                <a:tc>
                  <a:txBody>
                    <a:bodyPr/>
                    <a:lstStyle/>
                    <a:p>
                      <a:r>
                        <a:rPr lang="en-US" sz="2000" dirty="0" smtClean="0"/>
                        <a:t>Elements of dimensioning</a:t>
                      </a:r>
                      <a:endParaRPr lang="en-IN" sz="2000" dirty="0"/>
                    </a:p>
                  </a:txBody>
                  <a:tcPr/>
                </a:tc>
                <a:tc>
                  <a:txBody>
                    <a:bodyPr/>
                    <a:lstStyle/>
                    <a:p>
                      <a:r>
                        <a:rPr lang="en-US" sz="2000" dirty="0" smtClean="0"/>
                        <a:t>Definition </a:t>
                      </a:r>
                      <a:endParaRPr lang="en-IN" sz="2000" dirty="0"/>
                    </a:p>
                  </a:txBody>
                  <a:tcPr/>
                </a:tc>
              </a:tr>
              <a:tr h="370840">
                <a:tc>
                  <a:txBody>
                    <a:bodyPr/>
                    <a:lstStyle/>
                    <a:p>
                      <a:r>
                        <a:rPr lang="en-US" sz="1800" dirty="0" smtClean="0"/>
                        <a:t>Object line</a:t>
                      </a:r>
                      <a:endParaRPr lang="en-IN" sz="1800" dirty="0"/>
                    </a:p>
                  </a:txBody>
                  <a:tcPr/>
                </a:tc>
                <a:tc>
                  <a:txBody>
                    <a:bodyPr/>
                    <a:lstStyle/>
                    <a:p>
                      <a:pPr marL="3175" indent="19050" algn="just"/>
                      <a:r>
                        <a:rPr lang="en-US" sz="1800" b="0" dirty="0" smtClean="0">
                          <a:latin typeface="+mn-lt"/>
                          <a:cs typeface="Calibri" pitchFamily="34" charset="0"/>
                        </a:rPr>
                        <a:t>A line on the drawing whose length is to be shown is called an object line. In case of angles 2 lines forming angle will be object lines.</a:t>
                      </a:r>
                      <a:endParaRPr lang="en-IN" sz="1800" b="0" dirty="0">
                        <a:latin typeface="+mn-lt"/>
                        <a:cs typeface="Calibri" pitchFamily="34" charset="0"/>
                      </a:endParaRPr>
                    </a:p>
                  </a:txBody>
                  <a:tcPr/>
                </a:tc>
              </a:tr>
              <a:tr h="370840">
                <a:tc>
                  <a:txBody>
                    <a:bodyPr/>
                    <a:lstStyle/>
                    <a:p>
                      <a:r>
                        <a:rPr lang="en-US" sz="1800" dirty="0" smtClean="0"/>
                        <a:t>Extension line</a:t>
                      </a:r>
                      <a:endParaRPr lang="en-IN" sz="1800" dirty="0"/>
                    </a:p>
                  </a:txBody>
                  <a:tcPr/>
                </a:tc>
                <a:tc>
                  <a:txBody>
                    <a:bodyPr/>
                    <a:lstStyle/>
                    <a:p>
                      <a:pPr algn="just"/>
                      <a:r>
                        <a:rPr lang="en-US" sz="1800" dirty="0" smtClean="0">
                          <a:latin typeface="+mn-lt"/>
                          <a:cs typeface="Calibri" pitchFamily="34" charset="0"/>
                        </a:rPr>
                        <a:t>An extension line is a thin continuous line drawn</a:t>
                      </a:r>
                      <a:r>
                        <a:rPr lang="en-US" sz="1800" baseline="0" dirty="0" smtClean="0">
                          <a:latin typeface="+mn-lt"/>
                          <a:cs typeface="Calibri" pitchFamily="34" charset="0"/>
                        </a:rPr>
                        <a:t> perpendicular to an object line</a:t>
                      </a:r>
                      <a:r>
                        <a:rPr lang="en-US" sz="1800" dirty="0" smtClean="0">
                          <a:latin typeface="+mn-lt"/>
                          <a:cs typeface="Calibri" pitchFamily="34" charset="0"/>
                        </a:rPr>
                        <a:t>. It extends by about 3 mm beyond the dimension line</a:t>
                      </a:r>
                    </a:p>
                  </a:txBody>
                  <a:tcPr/>
                </a:tc>
              </a:tr>
              <a:tr h="370840">
                <a:tc>
                  <a:txBody>
                    <a:bodyPr/>
                    <a:lstStyle/>
                    <a:p>
                      <a:r>
                        <a:rPr lang="en-US" sz="1800" dirty="0" smtClean="0"/>
                        <a:t>Dimension line</a:t>
                      </a:r>
                      <a:endParaRPr lang="en-IN"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latin typeface="+mn-lt"/>
                          <a:cs typeface="Calibri" pitchFamily="34" charset="0"/>
                        </a:rPr>
                        <a:t>Dimension line is drawn between 2 extension lines parallel to the object line. One dimension line represents one dimension. For angles a</a:t>
                      </a:r>
                      <a:r>
                        <a:rPr lang="en-US" sz="1800" baseline="0" dirty="0" smtClean="0">
                          <a:latin typeface="+mn-lt"/>
                          <a:cs typeface="Calibri" pitchFamily="34" charset="0"/>
                        </a:rPr>
                        <a:t> curved dimension line</a:t>
                      </a:r>
                      <a:r>
                        <a:rPr lang="en-US" sz="1800" dirty="0" smtClean="0">
                          <a:latin typeface="+mn-lt"/>
                          <a:cs typeface="Calibri" pitchFamily="34" charset="0"/>
                        </a:rPr>
                        <a:t> as arc with center</a:t>
                      </a:r>
                      <a:r>
                        <a:rPr lang="en-US" sz="1800" baseline="0" dirty="0" smtClean="0">
                          <a:latin typeface="+mn-lt"/>
                          <a:cs typeface="Calibri" pitchFamily="34" charset="0"/>
                        </a:rPr>
                        <a:t> at the vertex of angle is drawn. </a:t>
                      </a:r>
                      <a:r>
                        <a:rPr lang="en-US" sz="1800" dirty="0" smtClean="0">
                          <a:latin typeface="+mn-lt"/>
                          <a:cs typeface="Calibri" pitchFamily="34" charset="0"/>
                        </a:rPr>
                        <a:t>It is terminated by arrowheads touching the</a:t>
                      </a:r>
                      <a:r>
                        <a:rPr lang="en-US" sz="1800" baseline="0" dirty="0" smtClean="0">
                          <a:latin typeface="+mn-lt"/>
                          <a:cs typeface="Calibri" pitchFamily="34" charset="0"/>
                        </a:rPr>
                        <a:t> </a:t>
                      </a:r>
                      <a:r>
                        <a:rPr lang="en-US" sz="1800" dirty="0" smtClean="0">
                          <a:latin typeface="+mn-lt"/>
                          <a:cs typeface="Calibri" pitchFamily="34" charset="0"/>
                        </a:rPr>
                        <a:t>extension lines</a:t>
                      </a:r>
                    </a:p>
                  </a:txBody>
                  <a:tcPr/>
                </a:tc>
              </a:tr>
              <a:tr h="370840">
                <a:tc>
                  <a:txBody>
                    <a:bodyPr/>
                    <a:lstStyle/>
                    <a:p>
                      <a:r>
                        <a:rPr lang="en-IN" dirty="0" err="1" smtClean="0"/>
                        <a:t>Center</a:t>
                      </a:r>
                      <a:r>
                        <a:rPr lang="en-IN" dirty="0" smtClean="0"/>
                        <a:t> line</a:t>
                      </a:r>
                      <a:endParaRPr lang="en-IN" sz="1800" dirty="0"/>
                    </a:p>
                  </a:txBody>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IN" dirty="0" smtClean="0"/>
                        <a:t>A </a:t>
                      </a:r>
                      <a:r>
                        <a:rPr lang="en-IN" dirty="0" err="1" smtClean="0"/>
                        <a:t>center</a:t>
                      </a:r>
                      <a:r>
                        <a:rPr lang="en-IN" dirty="0" smtClean="0"/>
                        <a:t>-line is a thin, dark line alternating long and short dashes. </a:t>
                      </a:r>
                      <a:r>
                        <a:rPr lang="en-IN" dirty="0" err="1" smtClean="0"/>
                        <a:t>Center</a:t>
                      </a:r>
                      <a:r>
                        <a:rPr lang="en-IN" dirty="0" smtClean="0"/>
                        <a:t>-lines are commonly used as extension lines in locating holes and other symmetrical features.</a:t>
                      </a:r>
                      <a:r>
                        <a:rPr lang="en-IN" baseline="0" dirty="0" smtClean="0"/>
                        <a:t> </a:t>
                      </a:r>
                      <a:r>
                        <a:rPr lang="en-IN" dirty="0" smtClean="0"/>
                        <a:t>When extended for dimensioning. </a:t>
                      </a:r>
                      <a:r>
                        <a:rPr lang="en-IN" dirty="0" err="1" smtClean="0"/>
                        <a:t>Center</a:t>
                      </a:r>
                      <a:r>
                        <a:rPr lang="en-IN" dirty="0" smtClean="0"/>
                        <a:t>-lines cross over other lines of the drawing without gaps. Always end </a:t>
                      </a:r>
                      <a:r>
                        <a:rPr lang="en-IN" dirty="0" err="1" smtClean="0"/>
                        <a:t>center</a:t>
                      </a:r>
                      <a:r>
                        <a:rPr lang="en-IN" dirty="0" smtClean="0"/>
                        <a:t>-lines using a long dash.</a:t>
                      </a:r>
                      <a:endParaRPr lang="en-US" sz="1800" dirty="0" smtClean="0">
                        <a:latin typeface="+mn-lt"/>
                        <a:cs typeface="Calibri" pitchFamily="34" charset="0"/>
                      </a:endParaRPr>
                    </a:p>
                  </a:txBody>
                  <a:tcPr/>
                </a:tc>
              </a:tr>
            </a:tbl>
          </a:graphicData>
        </a:graphic>
      </p:graphicFrame>
      <p:pic>
        <p:nvPicPr>
          <p:cNvPr id="2049" name="Picture 1"/>
          <p:cNvPicPr>
            <a:picLocks noChangeAspect="1" noChangeArrowheads="1"/>
          </p:cNvPicPr>
          <p:nvPr/>
        </p:nvPicPr>
        <p:blipFill>
          <a:blip r:embed="rId3"/>
          <a:srcRect/>
          <a:stretch>
            <a:fillRect/>
          </a:stretch>
        </p:blipFill>
        <p:spPr bwMode="auto">
          <a:xfrm>
            <a:off x="152400" y="152400"/>
            <a:ext cx="3265714" cy="1736202"/>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3505200" y="152400"/>
            <a:ext cx="2969909" cy="1733258"/>
          </a:xfrm>
          <a:prstGeom prst="rect">
            <a:avLst/>
          </a:prstGeom>
          <a:noFill/>
          <a:ln w="9525">
            <a:noFill/>
            <a:miter lim="800000"/>
            <a:headEnd/>
            <a:tailEnd/>
          </a:ln>
          <a:effectLst/>
        </p:spPr>
      </p:pic>
      <p:pic>
        <p:nvPicPr>
          <p:cNvPr id="2051" name="Picture 3"/>
          <p:cNvPicPr>
            <a:picLocks noChangeAspect="1" noChangeArrowheads="1"/>
          </p:cNvPicPr>
          <p:nvPr/>
        </p:nvPicPr>
        <p:blipFill>
          <a:blip r:embed="rId5"/>
          <a:srcRect/>
          <a:stretch>
            <a:fillRect/>
          </a:stretch>
        </p:blipFill>
        <p:spPr bwMode="auto">
          <a:xfrm>
            <a:off x="6629400" y="152400"/>
            <a:ext cx="2286000" cy="1750785"/>
          </a:xfrm>
          <a:prstGeom prst="rect">
            <a:avLst/>
          </a:prstGeom>
          <a:noFill/>
          <a:ln w="9525">
            <a:noFill/>
            <a:miter lim="800000"/>
            <a:headEnd/>
            <a:tailEnd/>
          </a:ln>
          <a:effectLst/>
        </p:spPr>
      </p:pic>
      <p:grpSp>
        <p:nvGrpSpPr>
          <p:cNvPr id="3" name="Group 55"/>
          <p:cNvGrpSpPr>
            <a:grpSpLocks/>
          </p:cNvGrpSpPr>
          <p:nvPr/>
        </p:nvGrpSpPr>
        <p:grpSpPr bwMode="auto">
          <a:xfrm>
            <a:off x="8016875" y="46038"/>
            <a:ext cx="1096963" cy="182562"/>
            <a:chOff x="5050" y="29"/>
            <a:chExt cx="691" cy="115"/>
          </a:xfrm>
        </p:grpSpPr>
        <p:sp>
          <p:nvSpPr>
            <p:cNvPr id="573489" name="AutoShape 49">
              <a:hlinkClick r:id="rId6"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pic>
        <p:nvPicPr>
          <p:cNvPr id="25" name="Picture 4"/>
          <p:cNvPicPr>
            <a:picLocks noChangeAspect="1" noChangeArrowheads="1"/>
          </p:cNvPicPr>
          <p:nvPr/>
        </p:nvPicPr>
        <p:blipFill>
          <a:blip r:embed="rId7"/>
          <a:srcRect/>
          <a:stretch>
            <a:fillRect/>
          </a:stretch>
        </p:blipFill>
        <p:spPr bwMode="auto">
          <a:xfrm>
            <a:off x="4829175" y="1143000"/>
            <a:ext cx="4314825" cy="2713014"/>
          </a:xfrm>
          <a:prstGeom prst="rect">
            <a:avLst/>
          </a:prstGeom>
          <a:noFill/>
          <a:ln w="9525">
            <a:noFill/>
            <a:miter lim="800000"/>
            <a:headEnd/>
            <a:tailEnd/>
          </a:ln>
          <a:effectLst/>
        </p:spPr>
      </p:pic>
      <p:sp>
        <p:nvSpPr>
          <p:cNvPr id="28"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Examples for elements of dimensioning</a:t>
            </a:r>
            <a:endParaRPr lang="en-US" sz="3000" u="sng" dirty="0">
              <a:solidFill>
                <a:srgbClr val="7030A0"/>
              </a:solidFill>
              <a:latin typeface="Arial" charset="0"/>
            </a:endParaRPr>
          </a:p>
        </p:txBody>
      </p:sp>
      <p:pic>
        <p:nvPicPr>
          <p:cNvPr id="19457" name="Picture 1"/>
          <p:cNvPicPr>
            <a:picLocks noChangeAspect="1" noChangeArrowheads="1"/>
          </p:cNvPicPr>
          <p:nvPr/>
        </p:nvPicPr>
        <p:blipFill>
          <a:blip r:embed="rId8"/>
          <a:srcRect/>
          <a:stretch>
            <a:fillRect/>
          </a:stretch>
        </p:blipFill>
        <p:spPr bwMode="auto">
          <a:xfrm>
            <a:off x="2514600" y="4114800"/>
            <a:ext cx="5242243" cy="2632088"/>
          </a:xfrm>
          <a:prstGeom prst="rect">
            <a:avLst/>
          </a:prstGeom>
          <a:noFill/>
          <a:ln w="9525">
            <a:noFill/>
            <a:miter lim="800000"/>
            <a:headEnd/>
            <a:tailEnd/>
          </a:ln>
          <a:effectLst/>
        </p:spPr>
      </p:pic>
    </p:spTree>
    <p:extLst>
      <p:ext uri="{BB962C8B-B14F-4D97-AF65-F5344CB8AC3E}">
        <p14:creationId xmlns:p14="http://schemas.microsoft.com/office/powerpoint/2010/main" val="885125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4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5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457"/>
                                        </p:tgtEl>
                                        <p:attrNameLst>
                                          <p:attrName>style.visibility</p:attrName>
                                        </p:attrNameLst>
                                      </p:cBhvr>
                                      <p:to>
                                        <p:strVal val="visible"/>
                                      </p:to>
                                    </p:set>
                                    <p:anim calcmode="lin" valueType="num">
                                      <p:cBhvr additive="base">
                                        <p:cTn id="29" dur="500" fill="hold"/>
                                        <p:tgtEl>
                                          <p:spTgt spid="19457"/>
                                        </p:tgtEl>
                                        <p:attrNameLst>
                                          <p:attrName>ppt_x</p:attrName>
                                        </p:attrNameLst>
                                      </p:cBhvr>
                                      <p:tavLst>
                                        <p:tav tm="0">
                                          <p:val>
                                            <p:strVal val="#ppt_x"/>
                                          </p:val>
                                        </p:tav>
                                        <p:tav tm="100000">
                                          <p:val>
                                            <p:strVal val="#ppt_x"/>
                                          </p:val>
                                        </p:tav>
                                      </p:tavLst>
                                    </p:anim>
                                    <p:anim calcmode="lin" valueType="num">
                                      <p:cBhvr additive="base">
                                        <p:cTn id="30" dur="500" fill="hold"/>
                                        <p:tgtEl>
                                          <p:spTgt spid="194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85800" y="1295400"/>
            <a:ext cx="4572000" cy="338554"/>
          </a:xfrm>
          <a:prstGeom prst="rect">
            <a:avLst/>
          </a:prstGeom>
        </p:spPr>
        <p:txBody>
          <a:bodyPr>
            <a:spAutoFit/>
          </a:bodyPr>
          <a:lstStyle/>
          <a:p>
            <a:pPr marL="3175" indent="19050" algn="just"/>
            <a:endParaRPr lang="en-IN" b="0" dirty="0">
              <a:solidFill>
                <a:srgbClr val="000000"/>
              </a:solidFill>
              <a:latin typeface="Calibri" pitchFamily="34" charset="0"/>
              <a:cs typeface="Calibri" pitchFamily="34" charset="0"/>
            </a:endParaRPr>
          </a:p>
        </p:txBody>
      </p:sp>
      <p:graphicFrame>
        <p:nvGraphicFramePr>
          <p:cNvPr id="16" name="Table 15"/>
          <p:cNvGraphicFramePr>
            <a:graphicFrameLocks noGrp="1"/>
          </p:cNvGraphicFramePr>
          <p:nvPr/>
        </p:nvGraphicFramePr>
        <p:xfrm>
          <a:off x="152400" y="0"/>
          <a:ext cx="8839200" cy="4602480"/>
        </p:xfrm>
        <a:graphic>
          <a:graphicData uri="http://schemas.openxmlformats.org/drawingml/2006/table">
            <a:tbl>
              <a:tblPr firstRow="1" bandRow="1">
                <a:tableStyleId>{5C22544A-7EE6-4342-B048-85BDC9FD1C3A}</a:tableStyleId>
              </a:tblPr>
              <a:tblGrid>
                <a:gridCol w="2057400"/>
                <a:gridCol w="6781800"/>
              </a:tblGrid>
              <a:tr h="370840">
                <a:tc>
                  <a:txBody>
                    <a:bodyPr/>
                    <a:lstStyle/>
                    <a:p>
                      <a:r>
                        <a:rPr lang="en-US" sz="2200" dirty="0" smtClean="0"/>
                        <a:t>Elements of dimensioning</a:t>
                      </a:r>
                      <a:endParaRPr lang="en-IN" sz="2200" dirty="0"/>
                    </a:p>
                  </a:txBody>
                  <a:tcPr/>
                </a:tc>
                <a:tc>
                  <a:txBody>
                    <a:bodyPr/>
                    <a:lstStyle/>
                    <a:p>
                      <a:r>
                        <a:rPr lang="en-US" sz="2200" dirty="0" smtClean="0"/>
                        <a:t>Definition </a:t>
                      </a:r>
                      <a:endParaRPr lang="en-IN" sz="2200" dirty="0"/>
                    </a:p>
                  </a:txBody>
                  <a:tcPr/>
                </a:tc>
              </a:tr>
              <a:tr h="370840">
                <a:tc>
                  <a:txBody>
                    <a:bodyPr/>
                    <a:lstStyle/>
                    <a:p>
                      <a:r>
                        <a:rPr lang="en-US" sz="1800" dirty="0" smtClean="0"/>
                        <a:t>Leader line</a:t>
                      </a:r>
                      <a:endParaRPr lang="en-IN" sz="1800" dirty="0"/>
                    </a:p>
                  </a:txBody>
                  <a:tcPr/>
                </a:tc>
                <a:tc>
                  <a:txBody>
                    <a:bodyPr/>
                    <a:lstStyle/>
                    <a:p>
                      <a:pPr algn="just"/>
                      <a:r>
                        <a:rPr lang="en-US" sz="1800" dirty="0" smtClean="0">
                          <a:latin typeface="+mn-lt"/>
                          <a:cs typeface="Calibri" pitchFamily="34" charset="0"/>
                        </a:rPr>
                        <a:t>A leader or a pointer is a thin continuous line connecting a note or a dimension figure with the feature to which it applies.</a:t>
                      </a:r>
                      <a:r>
                        <a:rPr lang="en-US" sz="1800" baseline="0" dirty="0" smtClean="0">
                          <a:latin typeface="+mn-lt"/>
                          <a:cs typeface="Calibri" pitchFamily="34" charset="0"/>
                        </a:rPr>
                        <a:t> </a:t>
                      </a:r>
                      <a:r>
                        <a:rPr lang="en-US" sz="1800" dirty="0" smtClean="0">
                          <a:latin typeface="+mn-lt"/>
                          <a:cs typeface="Calibri" pitchFamily="34" charset="0"/>
                        </a:rPr>
                        <a:t>Never drawn vertical of horizontal but at some angle. A dot is used instead of an arrowhead if the leader ends inside</a:t>
                      </a:r>
                      <a:r>
                        <a:rPr lang="en-US" sz="1800" baseline="0" dirty="0" smtClean="0">
                          <a:latin typeface="+mn-lt"/>
                          <a:cs typeface="Calibri" pitchFamily="34" charset="0"/>
                        </a:rPr>
                        <a:t> the object.</a:t>
                      </a:r>
                      <a:endParaRPr lang="en-US" sz="1800" dirty="0">
                        <a:latin typeface="+mn-lt"/>
                        <a:cs typeface="Calibri" pitchFamily="34" charset="0"/>
                      </a:endParaRPr>
                    </a:p>
                  </a:txBody>
                  <a:tcPr/>
                </a:tc>
              </a:tr>
              <a:tr h="370840">
                <a:tc>
                  <a:txBody>
                    <a:bodyPr/>
                    <a:lstStyle/>
                    <a:p>
                      <a:r>
                        <a:rPr lang="en-US" sz="1800" dirty="0" smtClean="0"/>
                        <a:t>Arrowheads</a:t>
                      </a:r>
                      <a:endParaRPr lang="en-IN" sz="1800" dirty="0"/>
                    </a:p>
                  </a:txBody>
                  <a:tcPr/>
                </a:tc>
                <a:tc>
                  <a:txBody>
                    <a:bodyPr/>
                    <a:lstStyle/>
                    <a:p>
                      <a:pPr algn="just"/>
                      <a:r>
                        <a:rPr lang="en-US" sz="1800" dirty="0" smtClean="0">
                          <a:latin typeface="+mn-lt"/>
                          <a:cs typeface="Calibri" pitchFamily="34" charset="0"/>
                        </a:rPr>
                        <a:t>An arrowhead is placed at each end of a dimension line. Its pointed end touches</a:t>
                      </a:r>
                      <a:r>
                        <a:rPr lang="en-US" sz="1800" baseline="0" dirty="0" smtClean="0">
                          <a:latin typeface="+mn-lt"/>
                          <a:cs typeface="Calibri" pitchFamily="34" charset="0"/>
                        </a:rPr>
                        <a:t> </a:t>
                      </a:r>
                      <a:r>
                        <a:rPr lang="en-US" sz="1800" dirty="0" smtClean="0">
                          <a:latin typeface="+mn-lt"/>
                          <a:cs typeface="Calibri" pitchFamily="34" charset="0"/>
                        </a:rPr>
                        <a:t>an extension line. The size of an arrowhead should be proportional to the length of the dimension line. The length of the arrowhead should be about three times its maximum width.</a:t>
                      </a:r>
                    </a:p>
                  </a:txBody>
                  <a:tcPr/>
                </a:tc>
              </a:tr>
              <a:tr h="370840">
                <a:tc>
                  <a:txBody>
                    <a:bodyPr/>
                    <a:lstStyle/>
                    <a:p>
                      <a:r>
                        <a:rPr lang="en-US" sz="1800" dirty="0" smtClean="0"/>
                        <a:t>Dimension </a:t>
                      </a:r>
                      <a:endParaRPr lang="en-IN" sz="1800" dirty="0"/>
                    </a:p>
                  </a:txBody>
                  <a:tcPr/>
                </a:tc>
                <a:tc>
                  <a:txBody>
                    <a:bodyPr/>
                    <a:lstStyle/>
                    <a:p>
                      <a:pPr algn="just"/>
                      <a:r>
                        <a:rPr lang="en-US" sz="1800" baseline="0" dirty="0" smtClean="0">
                          <a:latin typeface="+mn-lt"/>
                          <a:cs typeface="Calibri" pitchFamily="34" charset="0"/>
                        </a:rPr>
                        <a:t>Placed near the middle and above the dimension lines or at the center of dimension lines by breaking them. As all dimensions of a drawing are in the same unit, instead of unit a note (ALL DIMENSIONS IN MM) preferable at the left hand side of title block is written. Dimension text should be uniform for all features.</a:t>
                      </a:r>
                      <a:endParaRPr lang="en-US" sz="1800" dirty="0" smtClean="0">
                        <a:latin typeface="+mn-lt"/>
                        <a:cs typeface="Calibri" pitchFamily="34" charset="0"/>
                      </a:endParaRPr>
                    </a:p>
                  </a:txBody>
                  <a:tcPr/>
                </a:tc>
              </a:tr>
            </a:tbl>
          </a:graphicData>
        </a:graphic>
      </p:graphicFrame>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pic>
        <p:nvPicPr>
          <p:cNvPr id="1027" name="Picture 3"/>
          <p:cNvPicPr>
            <a:picLocks noChangeAspect="1" noChangeArrowheads="1"/>
          </p:cNvPicPr>
          <p:nvPr/>
        </p:nvPicPr>
        <p:blipFill>
          <a:blip r:embed="rId3"/>
          <a:srcRect/>
          <a:stretch>
            <a:fillRect/>
          </a:stretch>
        </p:blipFill>
        <p:spPr bwMode="auto">
          <a:xfrm>
            <a:off x="152400" y="5376635"/>
            <a:ext cx="6934200" cy="1481365"/>
          </a:xfrm>
          <a:prstGeom prst="rect">
            <a:avLst/>
          </a:prstGeom>
          <a:noFill/>
          <a:ln w="9525">
            <a:noFill/>
            <a:miter lim="800000"/>
            <a:headEnd/>
            <a:tailEnd/>
          </a:ln>
          <a:effectLst/>
        </p:spPr>
      </p:pic>
      <p:pic>
        <p:nvPicPr>
          <p:cNvPr id="18" name="Picture 2"/>
          <p:cNvPicPr>
            <a:picLocks noChangeAspect="1" noChangeArrowheads="1"/>
          </p:cNvPicPr>
          <p:nvPr/>
        </p:nvPicPr>
        <p:blipFill>
          <a:blip r:embed="rId4" cstate="print"/>
          <a:srcRect/>
          <a:stretch>
            <a:fillRect/>
          </a:stretch>
        </p:blipFill>
        <p:spPr bwMode="auto">
          <a:xfrm>
            <a:off x="9296400" y="0"/>
            <a:ext cx="3076575" cy="1971675"/>
          </a:xfrm>
          <a:prstGeom prst="rect">
            <a:avLst/>
          </a:prstGeom>
          <a:noFill/>
          <a:ln w="9525">
            <a:noFill/>
            <a:miter lim="800000"/>
            <a:headEnd/>
            <a:tailEnd/>
          </a:ln>
          <a:effectLst/>
        </p:spPr>
      </p:pic>
      <p:pic>
        <p:nvPicPr>
          <p:cNvPr id="19" name="Picture 10"/>
          <p:cNvPicPr>
            <a:picLocks noChangeAspect="1" noChangeArrowheads="1"/>
          </p:cNvPicPr>
          <p:nvPr/>
        </p:nvPicPr>
        <p:blipFill>
          <a:blip r:embed="rId5" cstate="print"/>
          <a:srcRect l="49108"/>
          <a:stretch>
            <a:fillRect/>
          </a:stretch>
        </p:blipFill>
        <p:spPr bwMode="auto">
          <a:xfrm>
            <a:off x="7162800" y="4643686"/>
            <a:ext cx="1828800" cy="2214314"/>
          </a:xfrm>
          <a:prstGeom prst="rect">
            <a:avLst/>
          </a:prstGeom>
          <a:noFill/>
          <a:ln w="9525">
            <a:noFill/>
            <a:miter lim="800000"/>
            <a:headEnd/>
            <a:tailEnd/>
          </a:ln>
          <a:effectLst/>
        </p:spPr>
      </p:pic>
      <p:pic>
        <p:nvPicPr>
          <p:cNvPr id="21" name="Picture 2"/>
          <p:cNvPicPr>
            <a:picLocks noChangeAspect="1" noChangeArrowheads="1"/>
          </p:cNvPicPr>
          <p:nvPr/>
        </p:nvPicPr>
        <p:blipFill>
          <a:blip r:embed="rId4" cstate="print"/>
          <a:srcRect b="49758"/>
          <a:stretch>
            <a:fillRect/>
          </a:stretch>
        </p:blipFill>
        <p:spPr bwMode="auto">
          <a:xfrm>
            <a:off x="152400" y="4648200"/>
            <a:ext cx="2009775" cy="647110"/>
          </a:xfrm>
          <a:prstGeom prst="rect">
            <a:avLst/>
          </a:prstGeom>
          <a:noFill/>
          <a:ln w="9525">
            <a:noFill/>
            <a:miter lim="800000"/>
            <a:headEnd/>
            <a:tailEnd/>
          </a:ln>
          <a:effectLst/>
        </p:spPr>
      </p:pic>
      <p:pic>
        <p:nvPicPr>
          <p:cNvPr id="22" name="Picture 2"/>
          <p:cNvPicPr>
            <a:picLocks noChangeAspect="1" noChangeArrowheads="1"/>
          </p:cNvPicPr>
          <p:nvPr/>
        </p:nvPicPr>
        <p:blipFill>
          <a:blip r:embed="rId4" cstate="print"/>
          <a:srcRect t="46377"/>
          <a:stretch>
            <a:fillRect/>
          </a:stretch>
        </p:blipFill>
        <p:spPr bwMode="auto">
          <a:xfrm>
            <a:off x="2438400" y="4648200"/>
            <a:ext cx="2009775" cy="690666"/>
          </a:xfrm>
          <a:prstGeom prst="rect">
            <a:avLst/>
          </a:prstGeom>
          <a:noFill/>
          <a:ln w="9525">
            <a:noFill/>
            <a:miter lim="800000"/>
            <a:headEnd/>
            <a:tailEnd/>
          </a:ln>
          <a:effectLst/>
        </p:spPr>
      </p:pic>
    </p:spTree>
    <p:extLst>
      <p:ext uri="{BB962C8B-B14F-4D97-AF65-F5344CB8AC3E}">
        <p14:creationId xmlns:p14="http://schemas.microsoft.com/office/powerpoint/2010/main" val="3136648921"/>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8016875" y="46038"/>
            <a:ext cx="1096963" cy="182562"/>
            <a:chOff x="5050" y="29"/>
            <a:chExt cx="691" cy="115"/>
          </a:xfrm>
        </p:grpSpPr>
        <p:sp>
          <p:nvSpPr>
            <p:cNvPr id="573489" name="AutoShape 49">
              <a:hlinkClick r:id="rId3"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2D2DB9">
                    <a:lumMod val="75000"/>
                  </a:srgbClr>
                </a:solidFill>
                <a:latin typeface="Arial" charset="0"/>
              </a:rPr>
              <a:t>Best practices for dimension &amp; extension lines</a:t>
            </a:r>
            <a:endParaRPr lang="en-US" sz="3000" u="sng" dirty="0">
              <a:solidFill>
                <a:srgbClr val="2D2DB9">
                  <a:lumMod val="75000"/>
                </a:srgbClr>
              </a:solidFill>
              <a:latin typeface="Arial" charset="0"/>
            </a:endParaRPr>
          </a:p>
        </p:txBody>
      </p:sp>
      <p:sp>
        <p:nvSpPr>
          <p:cNvPr id="61" name="Rectangle 60"/>
          <p:cNvSpPr/>
          <p:nvPr/>
        </p:nvSpPr>
        <p:spPr>
          <a:xfrm>
            <a:off x="152400" y="685800"/>
            <a:ext cx="8839200" cy="1785104"/>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a:pPr>
            <a:r>
              <a:rPr lang="en-IN" sz="2200" b="0" dirty="0" smtClean="0">
                <a:solidFill>
                  <a:srgbClr val="000000"/>
                </a:solidFill>
                <a:latin typeface="Calibri" pitchFamily="34" charset="0"/>
                <a:cs typeface="Calibri" pitchFamily="34" charset="0"/>
              </a:rPr>
              <a:t>The shorter dimensions are nearest to the object outline. </a:t>
            </a:r>
          </a:p>
          <a:p>
            <a:pPr marL="514350" indent="-514350" algn="just">
              <a:buFont typeface="+mj-lt"/>
              <a:buAutoNum type="arabicPeriod"/>
            </a:pPr>
            <a:r>
              <a:rPr lang="en-IN" sz="2200" b="0" dirty="0" smtClean="0">
                <a:solidFill>
                  <a:srgbClr val="000000"/>
                </a:solidFill>
                <a:latin typeface="Calibri" pitchFamily="34" charset="0"/>
                <a:cs typeface="Calibri" pitchFamily="34" charset="0"/>
              </a:rPr>
              <a:t>Dimension lines should not cross extension lines as in Figure (b), which results from placing the shorter dimensions outside. Note that it is perfectly satisfactory to cross extension lines (Figure a), but they should not be shortened (Figure c).</a:t>
            </a:r>
          </a:p>
        </p:txBody>
      </p:sp>
      <p:graphicFrame>
        <p:nvGraphicFramePr>
          <p:cNvPr id="17" name="Object 2"/>
          <p:cNvGraphicFramePr>
            <a:graphicFrameLocks noChangeAspect="1"/>
          </p:cNvGraphicFramePr>
          <p:nvPr/>
        </p:nvGraphicFramePr>
        <p:xfrm>
          <a:off x="9296400" y="152400"/>
          <a:ext cx="3124200" cy="2242950"/>
        </p:xfrm>
        <a:graphic>
          <a:graphicData uri="http://schemas.openxmlformats.org/presentationml/2006/ole">
            <mc:AlternateContent xmlns:mc="http://schemas.openxmlformats.org/markup-compatibility/2006">
              <mc:Choice xmlns:v="urn:schemas-microsoft-com:vml" Requires="v">
                <p:oleObj spid="_x0000_s1039" name="Photo Editor Photo" r:id="rId4" imgW="10200000" imgH="7323810" progId="">
                  <p:embed/>
                </p:oleObj>
              </mc:Choice>
              <mc:Fallback>
                <p:oleObj name="Photo Editor Photo" r:id="rId4" imgW="10200000" imgH="7323810" progId="">
                  <p:embed/>
                  <p:pic>
                    <p:nvPicPr>
                      <p:cNvPr id="0" name=""/>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9296400" y="152400"/>
                        <a:ext cx="3124200" cy="22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 name="Picture 4"/>
          <p:cNvPicPr>
            <a:picLocks noChangeAspect="1" noChangeArrowheads="1"/>
          </p:cNvPicPr>
          <p:nvPr/>
        </p:nvPicPr>
        <p:blipFill>
          <a:blip r:embed="rId6"/>
          <a:srcRect/>
          <a:stretch>
            <a:fillRect/>
          </a:stretch>
        </p:blipFill>
        <p:spPr bwMode="auto">
          <a:xfrm>
            <a:off x="152400" y="4893734"/>
            <a:ext cx="8839200" cy="1964266"/>
          </a:xfrm>
          <a:prstGeom prst="rect">
            <a:avLst/>
          </a:prstGeom>
          <a:noFill/>
          <a:ln w="9525">
            <a:noFill/>
            <a:miter lim="800000"/>
            <a:headEnd/>
            <a:tailEnd/>
          </a:ln>
          <a:effectLst/>
        </p:spPr>
      </p:pic>
      <p:pic>
        <p:nvPicPr>
          <p:cNvPr id="17413" name="Picture 5"/>
          <p:cNvPicPr>
            <a:picLocks noChangeAspect="1" noChangeArrowheads="1"/>
          </p:cNvPicPr>
          <p:nvPr/>
        </p:nvPicPr>
        <p:blipFill>
          <a:blip r:embed="rId7"/>
          <a:srcRect/>
          <a:stretch>
            <a:fillRect/>
          </a:stretch>
        </p:blipFill>
        <p:spPr bwMode="auto">
          <a:xfrm>
            <a:off x="5257800" y="2514600"/>
            <a:ext cx="3747226" cy="1752600"/>
          </a:xfrm>
          <a:prstGeom prst="rect">
            <a:avLst/>
          </a:prstGeom>
          <a:noFill/>
          <a:ln w="9525">
            <a:noFill/>
            <a:miter lim="800000"/>
            <a:headEnd/>
            <a:tailEnd/>
          </a:ln>
          <a:effectLst/>
        </p:spPr>
      </p:pic>
      <p:sp>
        <p:nvSpPr>
          <p:cNvPr id="23" name="Rectangle 22"/>
          <p:cNvSpPr/>
          <p:nvPr/>
        </p:nvSpPr>
        <p:spPr>
          <a:xfrm>
            <a:off x="152400" y="2438400"/>
            <a:ext cx="5029200" cy="2462213"/>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3"/>
            </a:pPr>
            <a:r>
              <a:rPr lang="en-US" sz="2200" b="0" dirty="0" smtClean="0">
                <a:solidFill>
                  <a:srgbClr val="000000"/>
                </a:solidFill>
                <a:latin typeface="Calibri" pitchFamily="34" charset="0"/>
                <a:cs typeface="Calibri" pitchFamily="34" charset="0"/>
              </a:rPr>
              <a:t>Dimension lines should not cross each other &amp; any other lines of the object. However extension lines can cross both (fig 1).</a:t>
            </a:r>
            <a:endParaRPr lang="en-IN" sz="2200" b="0" dirty="0" smtClean="0">
              <a:solidFill>
                <a:srgbClr val="000000"/>
              </a:solidFill>
              <a:latin typeface="Calibri" pitchFamily="34" charset="0"/>
              <a:cs typeface="Calibri" pitchFamily="34" charset="0"/>
            </a:endParaRPr>
          </a:p>
          <a:p>
            <a:pPr marL="514350" indent="-514350" algn="just">
              <a:buFont typeface="+mj-lt"/>
              <a:buAutoNum type="arabicPeriod" startAt="3"/>
            </a:pPr>
            <a:r>
              <a:rPr lang="en-IN" sz="2200" b="0" dirty="0" smtClean="0">
                <a:solidFill>
                  <a:srgbClr val="000000"/>
                </a:solidFill>
                <a:latin typeface="Calibri" pitchFamily="34" charset="0"/>
                <a:cs typeface="Calibri" pitchFamily="34" charset="0"/>
              </a:rPr>
              <a:t>A dimension line should never coincide with or extend from any line of the drawing (Figure d).</a:t>
            </a:r>
            <a:endParaRPr lang="en-US" sz="2200" b="0" dirty="0" smtClean="0">
              <a:solidFill>
                <a:srgbClr val="000000"/>
              </a:solidFill>
              <a:latin typeface="Calibri" pitchFamily="34" charset="0"/>
              <a:cs typeface="Calibri" pitchFamily="34" charset="0"/>
            </a:endParaRPr>
          </a:p>
        </p:txBody>
      </p:sp>
      <p:sp>
        <p:nvSpPr>
          <p:cNvPr id="25" name="Rectangle 24"/>
          <p:cNvSpPr/>
          <p:nvPr/>
        </p:nvSpPr>
        <p:spPr>
          <a:xfrm>
            <a:off x="6858000" y="43434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1</a:t>
            </a:r>
            <a:endParaRPr lang="en-IN" dirty="0">
              <a:solidFill>
                <a:srgbClr val="000000"/>
              </a:solidFill>
            </a:endParaRPr>
          </a:p>
        </p:txBody>
      </p:sp>
    </p:spTree>
    <p:extLst>
      <p:ext uri="{BB962C8B-B14F-4D97-AF65-F5344CB8AC3E}">
        <p14:creationId xmlns:p14="http://schemas.microsoft.com/office/powerpoint/2010/main" val="34840245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2D2DB9">
                    <a:lumMod val="75000"/>
                  </a:srgbClr>
                </a:solidFill>
                <a:latin typeface="Arial" charset="0"/>
              </a:rPr>
              <a:t>Best practices for dimension &amp; extension lines</a:t>
            </a:r>
            <a:endParaRPr lang="en-US" sz="3000" u="sng" dirty="0">
              <a:solidFill>
                <a:srgbClr val="2D2DB9">
                  <a:lumMod val="75000"/>
                </a:srgbClr>
              </a:solidFill>
              <a:latin typeface="Arial" charset="0"/>
            </a:endParaRPr>
          </a:p>
        </p:txBody>
      </p:sp>
      <p:sp>
        <p:nvSpPr>
          <p:cNvPr id="61" name="Rectangle 60"/>
          <p:cNvSpPr/>
          <p:nvPr/>
        </p:nvSpPr>
        <p:spPr>
          <a:xfrm>
            <a:off x="152400" y="685800"/>
            <a:ext cx="8839200" cy="2092881"/>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5"/>
            </a:pPr>
            <a:r>
              <a:rPr lang="en-IN" sz="2600" b="0" dirty="0" smtClean="0">
                <a:solidFill>
                  <a:srgbClr val="000000"/>
                </a:solidFill>
                <a:latin typeface="Calibri" pitchFamily="34" charset="0"/>
                <a:cs typeface="Calibri" pitchFamily="34" charset="0"/>
              </a:rPr>
              <a:t>Dimensions should be lined up and grouped together as much as possible, as in Figure 2a, and not as in Figure 2b. </a:t>
            </a:r>
          </a:p>
          <a:p>
            <a:pPr marL="514350" indent="-514350" algn="just">
              <a:buFont typeface="+mj-lt"/>
              <a:buAutoNum type="arabicPeriod" startAt="5"/>
            </a:pPr>
            <a:r>
              <a:rPr lang="en-IN" sz="2600" b="0" dirty="0" smtClean="0">
                <a:solidFill>
                  <a:srgbClr val="000000"/>
                </a:solidFill>
                <a:latin typeface="Calibri" pitchFamily="34" charset="0"/>
                <a:cs typeface="Calibri" pitchFamily="34" charset="0"/>
              </a:rPr>
              <a:t>In some cases, extension lines and </a:t>
            </a:r>
            <a:r>
              <a:rPr lang="en-IN" sz="2600" b="0" dirty="0" err="1" smtClean="0">
                <a:solidFill>
                  <a:srgbClr val="000000"/>
                </a:solidFill>
                <a:latin typeface="Calibri" pitchFamily="34" charset="0"/>
                <a:cs typeface="Calibri" pitchFamily="34" charset="0"/>
              </a:rPr>
              <a:t>center</a:t>
            </a:r>
            <a:r>
              <a:rPr lang="en-IN" sz="2600" b="0" dirty="0" smtClean="0">
                <a:solidFill>
                  <a:srgbClr val="000000"/>
                </a:solidFill>
                <a:latin typeface="Calibri" pitchFamily="34" charset="0"/>
                <a:cs typeface="Calibri" pitchFamily="34" charset="0"/>
              </a:rPr>
              <a:t>-lines must cross visible lines of the object (Figure 3a). When this occurs, gaps should not be left in the lines (Figure 3b). </a:t>
            </a:r>
          </a:p>
        </p:txBody>
      </p:sp>
      <p:pic>
        <p:nvPicPr>
          <p:cNvPr id="18435" name="Picture 3"/>
          <p:cNvPicPr>
            <a:picLocks noChangeAspect="1" noChangeArrowheads="1"/>
          </p:cNvPicPr>
          <p:nvPr/>
        </p:nvPicPr>
        <p:blipFill>
          <a:blip r:embed="rId3"/>
          <a:srcRect/>
          <a:stretch>
            <a:fillRect/>
          </a:stretch>
        </p:blipFill>
        <p:spPr bwMode="auto">
          <a:xfrm>
            <a:off x="152400" y="2819400"/>
            <a:ext cx="4467225" cy="1857375"/>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4784952" y="2819400"/>
            <a:ext cx="4111398" cy="1864278"/>
          </a:xfrm>
          <a:prstGeom prst="rect">
            <a:avLst/>
          </a:prstGeom>
          <a:noFill/>
          <a:ln w="9525">
            <a:noFill/>
            <a:miter lim="800000"/>
            <a:headEnd/>
            <a:tailEnd/>
          </a:ln>
          <a:effectLst/>
        </p:spPr>
      </p:pic>
      <p:sp>
        <p:nvSpPr>
          <p:cNvPr id="16" name="Rectangle 15"/>
          <p:cNvSpPr/>
          <p:nvPr/>
        </p:nvSpPr>
        <p:spPr>
          <a:xfrm>
            <a:off x="2057400" y="46482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2</a:t>
            </a:r>
            <a:endParaRPr lang="en-IN" dirty="0">
              <a:solidFill>
                <a:srgbClr val="000000"/>
              </a:solidFill>
            </a:endParaRPr>
          </a:p>
        </p:txBody>
      </p:sp>
      <p:sp>
        <p:nvSpPr>
          <p:cNvPr id="19" name="Rectangle 18"/>
          <p:cNvSpPr/>
          <p:nvPr/>
        </p:nvSpPr>
        <p:spPr>
          <a:xfrm>
            <a:off x="6781800" y="46482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3</a:t>
            </a:r>
            <a:endParaRPr lang="en-IN" dirty="0">
              <a:solidFill>
                <a:srgbClr val="000000"/>
              </a:solidFill>
            </a:endParaRPr>
          </a:p>
        </p:txBody>
      </p:sp>
      <p:pic>
        <p:nvPicPr>
          <p:cNvPr id="21" name="Picture 5"/>
          <p:cNvPicPr>
            <a:picLocks noChangeAspect="1" noChangeArrowheads="1"/>
          </p:cNvPicPr>
          <p:nvPr/>
        </p:nvPicPr>
        <p:blipFill>
          <a:blip r:embed="rId5" cstate="print"/>
          <a:srcRect t="10900" r="49206" b="40049"/>
          <a:stretch>
            <a:fillRect/>
          </a:stretch>
        </p:blipFill>
        <p:spPr bwMode="auto">
          <a:xfrm>
            <a:off x="4724400" y="4876800"/>
            <a:ext cx="1752600" cy="685800"/>
          </a:xfrm>
          <a:prstGeom prst="rect">
            <a:avLst/>
          </a:prstGeom>
          <a:noFill/>
          <a:ln w="9525">
            <a:solidFill>
              <a:srgbClr val="6600CC"/>
            </a:solidFill>
            <a:miter lim="800000"/>
            <a:headEnd/>
            <a:tailEnd/>
          </a:ln>
          <a:effectLst/>
        </p:spPr>
      </p:pic>
      <p:sp>
        <p:nvSpPr>
          <p:cNvPr id="22" name="Rectangle 21"/>
          <p:cNvSpPr/>
          <p:nvPr/>
        </p:nvSpPr>
        <p:spPr>
          <a:xfrm>
            <a:off x="152400" y="5029200"/>
            <a:ext cx="4495800" cy="1692771"/>
          </a:xfrm>
          <a:prstGeom prst="rect">
            <a:avLst/>
          </a:prstGeom>
          <a:solidFill>
            <a:schemeClr val="accent5">
              <a:lumMod val="40000"/>
              <a:lumOff val="60000"/>
            </a:schemeClr>
          </a:solidFill>
        </p:spPr>
        <p:txBody>
          <a:bodyPr wrap="square">
            <a:spAutoFit/>
          </a:bodyPr>
          <a:lstStyle/>
          <a:p>
            <a:pPr marL="514350" indent="-514350" algn="just">
              <a:buFont typeface="+mj-lt"/>
              <a:buAutoNum type="arabicPeriod" startAt="7"/>
            </a:pPr>
            <a:r>
              <a:rPr lang="en-US" sz="2600" b="0" dirty="0" smtClean="0">
                <a:solidFill>
                  <a:srgbClr val="000000"/>
                </a:solidFill>
                <a:latin typeface="Calibri" pitchFamily="34" charset="0"/>
                <a:cs typeface="Calibri" pitchFamily="34" charset="0"/>
              </a:rPr>
              <a:t>Dimensions should be placed outside the views (a). Placed inside if more clear and readable (b). </a:t>
            </a:r>
            <a:endParaRPr lang="en-US" sz="2600" b="0" dirty="0">
              <a:solidFill>
                <a:srgbClr val="000000"/>
              </a:solidFill>
              <a:latin typeface="Calibri" pitchFamily="34" charset="0"/>
              <a:cs typeface="Calibri" pitchFamily="34" charset="0"/>
            </a:endParaRPr>
          </a:p>
        </p:txBody>
      </p:sp>
      <p:pic>
        <p:nvPicPr>
          <p:cNvPr id="17" name="Picture 5"/>
          <p:cNvPicPr>
            <a:picLocks noChangeAspect="1" noChangeArrowheads="1"/>
          </p:cNvPicPr>
          <p:nvPr/>
        </p:nvPicPr>
        <p:blipFill>
          <a:blip r:embed="rId5" cstate="print"/>
          <a:srcRect l="50794" t="10900" b="12799"/>
          <a:stretch>
            <a:fillRect/>
          </a:stretch>
        </p:blipFill>
        <p:spPr bwMode="auto">
          <a:xfrm>
            <a:off x="4724400" y="5638800"/>
            <a:ext cx="1771650" cy="1066800"/>
          </a:xfrm>
          <a:prstGeom prst="rect">
            <a:avLst/>
          </a:prstGeom>
          <a:noFill/>
          <a:ln w="9525">
            <a:solidFill>
              <a:srgbClr val="6600CC"/>
            </a:solidFill>
            <a:miter lim="800000"/>
            <a:headEnd/>
            <a:tailEnd/>
          </a:ln>
          <a:effectLst/>
        </p:spPr>
      </p:pic>
      <p:pic>
        <p:nvPicPr>
          <p:cNvPr id="19458" name="Picture 2"/>
          <p:cNvPicPr>
            <a:picLocks noChangeAspect="1" noChangeArrowheads="1"/>
          </p:cNvPicPr>
          <p:nvPr/>
        </p:nvPicPr>
        <p:blipFill>
          <a:blip r:embed="rId6"/>
          <a:srcRect/>
          <a:stretch>
            <a:fillRect/>
          </a:stretch>
        </p:blipFill>
        <p:spPr bwMode="auto">
          <a:xfrm>
            <a:off x="6172200" y="6477000"/>
            <a:ext cx="266700" cy="17145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7"/>
          <a:srcRect/>
          <a:stretch>
            <a:fillRect/>
          </a:stretch>
        </p:blipFill>
        <p:spPr bwMode="auto">
          <a:xfrm>
            <a:off x="7086600" y="6477000"/>
            <a:ext cx="266700" cy="161925"/>
          </a:xfrm>
          <a:prstGeom prst="rect">
            <a:avLst/>
          </a:prstGeom>
          <a:noFill/>
          <a:ln w="9525">
            <a:noFill/>
            <a:miter lim="800000"/>
            <a:headEnd/>
            <a:tailEnd/>
          </a:ln>
          <a:effectLst/>
        </p:spPr>
      </p:pic>
      <p:pic>
        <p:nvPicPr>
          <p:cNvPr id="19460" name="Picture 4"/>
          <p:cNvPicPr>
            <a:picLocks noChangeAspect="1" noChangeArrowheads="1"/>
          </p:cNvPicPr>
          <p:nvPr/>
        </p:nvPicPr>
        <p:blipFill>
          <a:blip r:embed="rId8"/>
          <a:srcRect l="50000"/>
          <a:stretch>
            <a:fillRect/>
          </a:stretch>
        </p:blipFill>
        <p:spPr bwMode="auto">
          <a:xfrm>
            <a:off x="7315200" y="5857875"/>
            <a:ext cx="1700213" cy="1000125"/>
          </a:xfrm>
          <a:prstGeom prst="rect">
            <a:avLst/>
          </a:prstGeom>
          <a:noFill/>
          <a:ln w="9525">
            <a:noFill/>
            <a:miter lim="800000"/>
            <a:headEnd/>
            <a:tailEnd/>
          </a:ln>
          <a:effectLst/>
        </p:spPr>
      </p:pic>
      <p:pic>
        <p:nvPicPr>
          <p:cNvPr id="23" name="Picture 5"/>
          <p:cNvPicPr>
            <a:picLocks noChangeAspect="1" noChangeArrowheads="1"/>
          </p:cNvPicPr>
          <p:nvPr/>
        </p:nvPicPr>
        <p:blipFill>
          <a:blip r:embed="rId8"/>
          <a:srcRect r="50700"/>
          <a:stretch>
            <a:fillRect/>
          </a:stretch>
        </p:blipFill>
        <p:spPr bwMode="auto">
          <a:xfrm>
            <a:off x="7315200" y="4876800"/>
            <a:ext cx="1676400" cy="1000125"/>
          </a:xfrm>
          <a:prstGeom prst="rect">
            <a:avLst/>
          </a:prstGeom>
          <a:noFill/>
          <a:ln w="9525">
            <a:noFill/>
            <a:miter lim="800000"/>
            <a:headEnd/>
            <a:tailEnd/>
          </a:ln>
          <a:effectLst/>
        </p:spPr>
      </p:pic>
    </p:spTree>
    <p:extLst>
      <p:ext uri="{BB962C8B-B14F-4D97-AF65-F5344CB8AC3E}">
        <p14:creationId xmlns:p14="http://schemas.microsoft.com/office/powerpoint/2010/main" val="350398880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CC99">
                    <a:lumMod val="75000"/>
                  </a:srgbClr>
                </a:solidFill>
                <a:latin typeface="Arial" charset="0"/>
              </a:rPr>
              <a:t>Best practices for arrowheads &amp; centerlines</a:t>
            </a:r>
            <a:endParaRPr lang="en-US" sz="3000" u="sng" dirty="0">
              <a:solidFill>
                <a:srgbClr val="00CC99">
                  <a:lumMod val="75000"/>
                </a:srgbClr>
              </a:solidFill>
              <a:latin typeface="Arial" charset="0"/>
            </a:endParaRPr>
          </a:p>
        </p:txBody>
      </p:sp>
      <p:sp>
        <p:nvSpPr>
          <p:cNvPr id="61" name="Rectangle 60"/>
          <p:cNvSpPr/>
          <p:nvPr/>
        </p:nvSpPr>
        <p:spPr>
          <a:xfrm>
            <a:off x="152400" y="685800"/>
            <a:ext cx="8839200" cy="1292662"/>
          </a:xfrm>
          <a:prstGeom prst="rect">
            <a:avLst/>
          </a:prstGeom>
          <a:solidFill>
            <a:srgbClr val="E0E0F8"/>
          </a:solidFill>
        </p:spPr>
        <p:txBody>
          <a:bodyPr wrap="square">
            <a:spAutoFit/>
          </a:bodyPr>
          <a:lstStyle/>
          <a:p>
            <a:pPr marL="514350" indent="-514350" algn="just">
              <a:buFont typeface="+mj-lt"/>
              <a:buAutoNum type="arabicPeriod"/>
            </a:pPr>
            <a:r>
              <a:rPr lang="en-US" sz="2600" b="0" dirty="0" smtClean="0">
                <a:solidFill>
                  <a:srgbClr val="000000"/>
                </a:solidFill>
                <a:latin typeface="Calibri" pitchFamily="34" charset="0"/>
                <a:cs typeface="Calibri" pitchFamily="34" charset="0"/>
              </a:rPr>
              <a:t>Arrowheads should ordinarily be drawn within the limits of the dimensioned feature. But when the space is too narrow, they may be placed outside (fig 4)</a:t>
            </a:r>
            <a:endParaRPr lang="en-US" sz="2600" b="0" dirty="0">
              <a:solidFill>
                <a:srgbClr val="000000"/>
              </a:solidFill>
              <a:latin typeface="Calibri" pitchFamily="34" charset="0"/>
              <a:cs typeface="Calibri" pitchFamily="34" charset="0"/>
            </a:endParaRPr>
          </a:p>
        </p:txBody>
      </p:sp>
      <p:sp>
        <p:nvSpPr>
          <p:cNvPr id="22" name="Rectangle 21"/>
          <p:cNvSpPr/>
          <p:nvPr/>
        </p:nvSpPr>
        <p:spPr>
          <a:xfrm>
            <a:off x="152400" y="3810000"/>
            <a:ext cx="6019800" cy="2492990"/>
          </a:xfrm>
          <a:prstGeom prst="rect">
            <a:avLst/>
          </a:prstGeom>
          <a:solidFill>
            <a:srgbClr val="E0E0F8"/>
          </a:solidFill>
        </p:spPr>
        <p:txBody>
          <a:bodyPr wrap="square">
            <a:spAutoFit/>
          </a:bodyPr>
          <a:lstStyle/>
          <a:p>
            <a:pPr marL="514350" indent="-514350">
              <a:buFont typeface="+mj-lt"/>
              <a:buAutoNum type="arabicPeriod"/>
            </a:pPr>
            <a:r>
              <a:rPr lang="en-US" sz="2600" b="0" dirty="0" smtClean="0">
                <a:solidFill>
                  <a:srgbClr val="000000"/>
                </a:solidFill>
                <a:latin typeface="Calibri" pitchFamily="34" charset="0"/>
                <a:cs typeface="Calibri" pitchFamily="34" charset="0"/>
              </a:rPr>
              <a:t>Center line(axis) itself shall not be used as a dimension line with arrowheads as its ends. Fig 5a</a:t>
            </a:r>
          </a:p>
          <a:p>
            <a:pPr marL="514350" indent="-514350">
              <a:buFont typeface="+mj-lt"/>
              <a:buAutoNum type="arabicPeriod"/>
            </a:pPr>
            <a:r>
              <a:rPr lang="en-US" sz="2600" b="0" dirty="0" smtClean="0">
                <a:solidFill>
                  <a:srgbClr val="000000"/>
                </a:solidFill>
                <a:latin typeface="Calibri" pitchFamily="34" charset="0"/>
                <a:cs typeface="Calibri" pitchFamily="34" charset="0"/>
              </a:rPr>
              <a:t>Center line(axis) itself shall not be used as a dimension line with arrowheads as its ends. Fig 5b</a:t>
            </a:r>
          </a:p>
        </p:txBody>
      </p:sp>
      <p:pic>
        <p:nvPicPr>
          <p:cNvPr id="20" name="Picture 4"/>
          <p:cNvPicPr>
            <a:picLocks noChangeAspect="1" noChangeArrowheads="1"/>
          </p:cNvPicPr>
          <p:nvPr/>
        </p:nvPicPr>
        <p:blipFill>
          <a:blip r:embed="rId3" cstate="print"/>
          <a:srcRect/>
          <a:stretch>
            <a:fillRect/>
          </a:stretch>
        </p:blipFill>
        <p:spPr bwMode="auto">
          <a:xfrm rot="10800000">
            <a:off x="152400" y="2057400"/>
            <a:ext cx="5998988" cy="1752600"/>
          </a:xfrm>
          <a:prstGeom prst="rect">
            <a:avLst/>
          </a:prstGeom>
          <a:noFill/>
          <a:ln w="9525">
            <a:solidFill>
              <a:srgbClr val="6600CC"/>
            </a:solidFill>
            <a:miter lim="800000"/>
            <a:headEnd/>
            <a:tailEnd/>
          </a:ln>
          <a:effectLst/>
        </p:spPr>
      </p:pic>
      <p:sp>
        <p:nvSpPr>
          <p:cNvPr id="24" name="Rectangle 23"/>
          <p:cNvSpPr/>
          <p:nvPr/>
        </p:nvSpPr>
        <p:spPr>
          <a:xfrm>
            <a:off x="5486400" y="21336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4</a:t>
            </a:r>
            <a:endParaRPr lang="en-IN" dirty="0">
              <a:solidFill>
                <a:srgbClr val="000000"/>
              </a:solidFill>
            </a:endParaRPr>
          </a:p>
        </p:txBody>
      </p:sp>
      <p:pic>
        <p:nvPicPr>
          <p:cNvPr id="21" name="Picture 5"/>
          <p:cNvPicPr>
            <a:picLocks noChangeAspect="1" noChangeArrowheads="1"/>
          </p:cNvPicPr>
          <p:nvPr/>
        </p:nvPicPr>
        <p:blipFill>
          <a:blip r:embed="rId4" cstate="print"/>
          <a:srcRect/>
          <a:stretch>
            <a:fillRect/>
          </a:stretch>
        </p:blipFill>
        <p:spPr bwMode="auto">
          <a:xfrm>
            <a:off x="6248400" y="2209800"/>
            <a:ext cx="2743200" cy="1411472"/>
          </a:xfrm>
          <a:prstGeom prst="rect">
            <a:avLst/>
          </a:prstGeom>
          <a:noFill/>
          <a:ln w="9525">
            <a:noFill/>
            <a:miter lim="800000"/>
            <a:headEnd/>
            <a:tailEnd/>
          </a:ln>
          <a:effectLst/>
        </p:spPr>
      </p:pic>
      <p:pic>
        <p:nvPicPr>
          <p:cNvPr id="26" name="Picture 6"/>
          <p:cNvPicPr>
            <a:picLocks noChangeAspect="1" noChangeArrowheads="1"/>
          </p:cNvPicPr>
          <p:nvPr/>
        </p:nvPicPr>
        <p:blipFill>
          <a:blip r:embed="rId5" cstate="print"/>
          <a:srcRect/>
          <a:stretch>
            <a:fillRect/>
          </a:stretch>
        </p:blipFill>
        <p:spPr bwMode="auto">
          <a:xfrm>
            <a:off x="6248401" y="4191000"/>
            <a:ext cx="2895600" cy="1666183"/>
          </a:xfrm>
          <a:prstGeom prst="rect">
            <a:avLst/>
          </a:prstGeom>
          <a:noFill/>
          <a:ln w="9525">
            <a:noFill/>
            <a:miter lim="800000"/>
            <a:headEnd/>
            <a:tailEnd/>
          </a:ln>
          <a:effectLst/>
        </p:spPr>
      </p:pic>
      <p:sp>
        <p:nvSpPr>
          <p:cNvPr id="27" name="Rectangle 26"/>
          <p:cNvSpPr/>
          <p:nvPr/>
        </p:nvSpPr>
        <p:spPr>
          <a:xfrm>
            <a:off x="7315200" y="3581400"/>
            <a:ext cx="670376"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5a</a:t>
            </a:r>
            <a:endParaRPr lang="en-IN" dirty="0">
              <a:solidFill>
                <a:srgbClr val="000000"/>
              </a:solidFill>
            </a:endParaRPr>
          </a:p>
        </p:txBody>
      </p:sp>
      <p:sp>
        <p:nvSpPr>
          <p:cNvPr id="28" name="Rectangle 27"/>
          <p:cNvSpPr/>
          <p:nvPr/>
        </p:nvSpPr>
        <p:spPr>
          <a:xfrm>
            <a:off x="7315200" y="5791200"/>
            <a:ext cx="679994"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5b</a:t>
            </a:r>
            <a:endParaRPr lang="en-IN" dirty="0">
              <a:solidFill>
                <a:srgbClr val="000000"/>
              </a:solidFill>
            </a:endParaRPr>
          </a:p>
        </p:txBody>
      </p:sp>
      <p:sp>
        <p:nvSpPr>
          <p:cNvPr id="29" name="Rectangle 28"/>
          <p:cNvSpPr/>
          <p:nvPr/>
        </p:nvSpPr>
        <p:spPr>
          <a:xfrm>
            <a:off x="152400" y="6248400"/>
            <a:ext cx="8839200" cy="492443"/>
          </a:xfrm>
          <a:prstGeom prst="rect">
            <a:avLst/>
          </a:prstGeom>
          <a:solidFill>
            <a:srgbClr val="E0E0F8"/>
          </a:solidFill>
        </p:spPr>
        <p:txBody>
          <a:bodyPr wrap="square">
            <a:spAutoFit/>
          </a:bodyPr>
          <a:lstStyle/>
          <a:p>
            <a:pPr marL="514350" indent="-514350">
              <a:buFont typeface="+mj-lt"/>
              <a:buAutoNum type="arabicPeriod" startAt="3"/>
            </a:pPr>
            <a:r>
              <a:rPr lang="en-IN" sz="2600" b="0" dirty="0" err="1" smtClean="0">
                <a:solidFill>
                  <a:srgbClr val="000000"/>
                </a:solidFill>
                <a:latin typeface="Calibri" pitchFamily="34" charset="0"/>
                <a:cs typeface="Calibri" pitchFamily="34" charset="0"/>
              </a:rPr>
              <a:t>Center</a:t>
            </a:r>
            <a:r>
              <a:rPr lang="en-IN" sz="2600" b="0" dirty="0" smtClean="0">
                <a:solidFill>
                  <a:srgbClr val="000000"/>
                </a:solidFill>
                <a:latin typeface="Calibri" pitchFamily="34" charset="0"/>
                <a:cs typeface="Calibri" pitchFamily="34" charset="0"/>
              </a:rPr>
              <a:t>-lines should not extend from view to view.</a:t>
            </a:r>
            <a:endParaRPr lang="en-US" sz="2600" b="0"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358308189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0" y="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70C0"/>
                </a:solidFill>
                <a:latin typeface="Arial" charset="0"/>
              </a:rPr>
              <a:t>Best practices for dimensions</a:t>
            </a:r>
            <a:endParaRPr lang="en-US" sz="3000" u="sng" dirty="0">
              <a:solidFill>
                <a:srgbClr val="0070C0"/>
              </a:solidFill>
              <a:latin typeface="Arial" charset="0"/>
            </a:endParaRPr>
          </a:p>
        </p:txBody>
      </p:sp>
      <p:sp>
        <p:nvSpPr>
          <p:cNvPr id="61" name="Rectangle 60"/>
          <p:cNvSpPr/>
          <p:nvPr/>
        </p:nvSpPr>
        <p:spPr>
          <a:xfrm>
            <a:off x="152400" y="533400"/>
            <a:ext cx="8839200" cy="2123658"/>
          </a:xfrm>
          <a:prstGeom prst="rect">
            <a:avLst/>
          </a:prstGeom>
          <a:solidFill>
            <a:srgbClr val="FFEFBD"/>
          </a:solidFill>
        </p:spPr>
        <p:txBody>
          <a:bodyPr wrap="square">
            <a:spAutoFit/>
          </a:bodyPr>
          <a:lstStyle/>
          <a:p>
            <a:pPr marL="514350" indent="-514350" algn="just">
              <a:buFont typeface="+mj-lt"/>
              <a:buAutoNum type="arabicPeriod"/>
            </a:pPr>
            <a:r>
              <a:rPr lang="en-US" sz="2200" b="0" dirty="0" smtClean="0">
                <a:solidFill>
                  <a:srgbClr val="000000"/>
                </a:solidFill>
                <a:latin typeface="Calibri" pitchFamily="34" charset="0"/>
                <a:cs typeface="Calibri" pitchFamily="34" charset="0"/>
              </a:rPr>
              <a:t>All dimensions must be given. There should not be need for calculation, assumption or direct measurement for any dimension.</a:t>
            </a:r>
            <a:r>
              <a:rPr lang="en-IN" sz="2200" b="0" dirty="0" smtClean="0">
                <a:solidFill>
                  <a:srgbClr val="000000"/>
                </a:solidFill>
                <a:latin typeface="Calibri" pitchFamily="34" charset="0"/>
                <a:cs typeface="Calibri" pitchFamily="34" charset="0"/>
              </a:rPr>
              <a:t> Dimension should be on feature’s best view. </a:t>
            </a:r>
            <a:endParaRPr lang="en-US" sz="2200" b="0" dirty="0" smtClean="0">
              <a:solidFill>
                <a:srgbClr val="000000"/>
              </a:solidFill>
              <a:latin typeface="Calibri" pitchFamily="34" charset="0"/>
              <a:cs typeface="Calibri" pitchFamily="34" charset="0"/>
            </a:endParaRPr>
          </a:p>
          <a:p>
            <a:pPr marL="514350" indent="-514350" algn="just">
              <a:buFont typeface="+mj-lt"/>
              <a:buAutoNum type="arabicPeriod"/>
            </a:pPr>
            <a:r>
              <a:rPr lang="en-US" sz="2200" b="0" dirty="0" smtClean="0">
                <a:solidFill>
                  <a:srgbClr val="000000"/>
                </a:solidFill>
                <a:latin typeface="Calibri" pitchFamily="34" charset="0"/>
                <a:cs typeface="Calibri" pitchFamily="34" charset="0"/>
              </a:rPr>
              <a:t>Each dimension should be given only once. No dimension should be redundant / superfluous (repeated) (fig 6). Not even on another view (fig 7) or by different ways.</a:t>
            </a:r>
          </a:p>
        </p:txBody>
      </p:sp>
      <p:sp>
        <p:nvSpPr>
          <p:cNvPr id="16" name="Rectangle 15"/>
          <p:cNvSpPr/>
          <p:nvPr/>
        </p:nvSpPr>
        <p:spPr>
          <a:xfrm>
            <a:off x="2057400" y="48006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1</a:t>
            </a:r>
            <a:endParaRPr lang="en-IN" dirty="0">
              <a:solidFill>
                <a:srgbClr val="000000"/>
              </a:solidFill>
            </a:endParaRPr>
          </a:p>
        </p:txBody>
      </p:sp>
      <p:sp>
        <p:nvSpPr>
          <p:cNvPr id="19" name="Rectangle 18"/>
          <p:cNvSpPr/>
          <p:nvPr/>
        </p:nvSpPr>
        <p:spPr>
          <a:xfrm>
            <a:off x="6781800" y="48006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2</a:t>
            </a:r>
            <a:endParaRPr lang="en-IN" dirty="0">
              <a:solidFill>
                <a:srgbClr val="000000"/>
              </a:solidFill>
            </a:endParaRPr>
          </a:p>
        </p:txBody>
      </p:sp>
      <p:sp>
        <p:nvSpPr>
          <p:cNvPr id="22" name="Rectangle 21"/>
          <p:cNvSpPr/>
          <p:nvPr/>
        </p:nvSpPr>
        <p:spPr>
          <a:xfrm>
            <a:off x="152400" y="4648199"/>
            <a:ext cx="4495800" cy="2123658"/>
          </a:xfrm>
          <a:prstGeom prst="rect">
            <a:avLst/>
          </a:prstGeom>
          <a:solidFill>
            <a:srgbClr val="FFEAA7"/>
          </a:solidFill>
        </p:spPr>
        <p:txBody>
          <a:bodyPr wrap="square">
            <a:spAutoFit/>
          </a:bodyPr>
          <a:lstStyle/>
          <a:p>
            <a:pPr marL="514350" indent="-514350" algn="just">
              <a:buFont typeface="+mj-lt"/>
              <a:buAutoNum type="arabicPeriod" startAt="3"/>
            </a:pPr>
            <a:r>
              <a:rPr lang="en-US" sz="2200" b="0" dirty="0" smtClean="0">
                <a:solidFill>
                  <a:srgbClr val="000000"/>
                </a:solidFill>
                <a:latin typeface="Calibri" pitchFamily="34" charset="0"/>
                <a:cs typeface="Calibri" pitchFamily="34" charset="0"/>
              </a:rPr>
              <a:t>Dimensions shall be given to visible lines and not to hidden lines</a:t>
            </a:r>
          </a:p>
          <a:p>
            <a:pPr marL="514350" indent="-514350" algn="just">
              <a:buFont typeface="+mj-lt"/>
              <a:buAutoNum type="arabicPeriod" startAt="3"/>
            </a:pPr>
            <a:r>
              <a:rPr lang="en-IN" sz="2200" b="0" dirty="0" smtClean="0">
                <a:solidFill>
                  <a:srgbClr val="000000"/>
                </a:solidFill>
                <a:latin typeface="Calibri" pitchFamily="34" charset="0"/>
                <a:cs typeface="Calibri" pitchFamily="34" charset="0"/>
              </a:rPr>
              <a:t>Each feature is dimensioned and positioned where its shape shows.</a:t>
            </a:r>
            <a:endParaRPr lang="en-US" sz="2600" b="0" dirty="0">
              <a:solidFill>
                <a:srgbClr val="000000"/>
              </a:solidFill>
              <a:latin typeface="Calibri" pitchFamily="34" charset="0"/>
              <a:cs typeface="Calibri" pitchFamily="34" charset="0"/>
            </a:endParaRPr>
          </a:p>
        </p:txBody>
      </p:sp>
      <p:pic>
        <p:nvPicPr>
          <p:cNvPr id="23" name="Picture 6" descr="dimensionrules2b"/>
          <p:cNvPicPr>
            <a:picLocks noChangeAspect="1" noChangeArrowheads="1"/>
          </p:cNvPicPr>
          <p:nvPr/>
        </p:nvPicPr>
        <p:blipFill>
          <a:blip r:embed="rId3" cstate="print"/>
          <a:srcRect t="48989" r="41502"/>
          <a:stretch>
            <a:fillRect/>
          </a:stretch>
        </p:blipFill>
        <p:spPr bwMode="auto">
          <a:xfrm>
            <a:off x="457200" y="2667000"/>
            <a:ext cx="3352800" cy="1940478"/>
          </a:xfrm>
          <a:prstGeom prst="rect">
            <a:avLst/>
          </a:prstGeom>
          <a:noFill/>
          <a:ln>
            <a:solidFill>
              <a:srgbClr val="6600CC"/>
            </a:solidFill>
          </a:ln>
        </p:spPr>
      </p:pic>
      <p:pic>
        <p:nvPicPr>
          <p:cNvPr id="18438" name="Picture 6"/>
          <p:cNvPicPr>
            <a:picLocks noChangeAspect="1" noChangeArrowheads="1"/>
          </p:cNvPicPr>
          <p:nvPr/>
        </p:nvPicPr>
        <p:blipFill>
          <a:blip r:embed="rId4"/>
          <a:srcRect/>
          <a:stretch>
            <a:fillRect/>
          </a:stretch>
        </p:blipFill>
        <p:spPr bwMode="auto">
          <a:xfrm>
            <a:off x="4800600" y="2743200"/>
            <a:ext cx="3381375" cy="1908458"/>
          </a:xfrm>
          <a:prstGeom prst="rect">
            <a:avLst/>
          </a:prstGeom>
          <a:noFill/>
          <a:ln w="9525">
            <a:noFill/>
            <a:miter lim="800000"/>
            <a:headEnd/>
            <a:tailEnd/>
          </a:ln>
          <a:effectLst/>
        </p:spPr>
      </p:pic>
      <p:sp>
        <p:nvSpPr>
          <p:cNvPr id="24" name="Rectangle 23"/>
          <p:cNvSpPr/>
          <p:nvPr/>
        </p:nvSpPr>
        <p:spPr>
          <a:xfrm>
            <a:off x="3886200" y="3352799"/>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6</a:t>
            </a:r>
            <a:endParaRPr lang="en-IN" dirty="0">
              <a:solidFill>
                <a:srgbClr val="000000"/>
              </a:solidFill>
            </a:endParaRPr>
          </a:p>
        </p:txBody>
      </p:sp>
      <p:sp>
        <p:nvSpPr>
          <p:cNvPr id="25" name="Rectangle 24"/>
          <p:cNvSpPr/>
          <p:nvPr/>
        </p:nvSpPr>
        <p:spPr>
          <a:xfrm>
            <a:off x="8229600" y="3352799"/>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7</a:t>
            </a:r>
            <a:endParaRPr lang="en-IN" dirty="0">
              <a:solidFill>
                <a:srgbClr val="000000"/>
              </a:solidFill>
            </a:endParaRPr>
          </a:p>
        </p:txBody>
      </p:sp>
      <p:pic>
        <p:nvPicPr>
          <p:cNvPr id="18439" name="Picture 7"/>
          <p:cNvPicPr>
            <a:picLocks noChangeAspect="1" noChangeArrowheads="1"/>
          </p:cNvPicPr>
          <p:nvPr/>
        </p:nvPicPr>
        <p:blipFill>
          <a:blip r:embed="rId5"/>
          <a:srcRect/>
          <a:stretch>
            <a:fillRect/>
          </a:stretch>
        </p:blipFill>
        <p:spPr bwMode="auto">
          <a:xfrm>
            <a:off x="4953000" y="4876800"/>
            <a:ext cx="3228975" cy="1781503"/>
          </a:xfrm>
          <a:prstGeom prst="rect">
            <a:avLst/>
          </a:prstGeom>
          <a:noFill/>
          <a:ln w="9525">
            <a:noFill/>
            <a:miter lim="800000"/>
            <a:headEnd/>
            <a:tailEnd/>
          </a:ln>
          <a:effectLst/>
        </p:spPr>
      </p:pic>
    </p:spTree>
    <p:extLst>
      <p:ext uri="{BB962C8B-B14F-4D97-AF65-F5344CB8AC3E}">
        <p14:creationId xmlns:p14="http://schemas.microsoft.com/office/powerpoint/2010/main" val="23662704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70C0"/>
                </a:solidFill>
                <a:latin typeface="Arial" charset="0"/>
              </a:rPr>
              <a:t>Best practices for dimensioning pictorial view</a:t>
            </a:r>
            <a:endParaRPr lang="en-US" sz="3000" u="sng" dirty="0">
              <a:solidFill>
                <a:srgbClr val="0070C0"/>
              </a:solidFill>
              <a:latin typeface="Arial" charset="0"/>
            </a:endParaRPr>
          </a:p>
        </p:txBody>
      </p:sp>
      <p:sp>
        <p:nvSpPr>
          <p:cNvPr id="61" name="Rectangle 60"/>
          <p:cNvSpPr/>
          <p:nvPr/>
        </p:nvSpPr>
        <p:spPr>
          <a:xfrm>
            <a:off x="152400" y="685800"/>
            <a:ext cx="8839200" cy="1692771"/>
          </a:xfrm>
          <a:prstGeom prst="rect">
            <a:avLst/>
          </a:prstGeom>
          <a:solidFill>
            <a:srgbClr val="FFEFBD"/>
          </a:solidFill>
        </p:spPr>
        <p:txBody>
          <a:bodyPr wrap="square">
            <a:spAutoFit/>
          </a:bodyPr>
          <a:lstStyle/>
          <a:p>
            <a:pPr marL="514350" indent="-514350" algn="just">
              <a:buFont typeface="+mj-lt"/>
              <a:buAutoNum type="arabicPeriod"/>
            </a:pPr>
            <a:r>
              <a:rPr lang="en-US" sz="2600" b="0" dirty="0" smtClean="0">
                <a:solidFill>
                  <a:srgbClr val="000000"/>
                </a:solidFill>
                <a:latin typeface="Calibri" pitchFamily="34" charset="0"/>
                <a:cs typeface="Calibri" pitchFamily="34" charset="0"/>
              </a:rPr>
              <a:t>Principal lines are dimensioned in pictorial view. Dimension and extension lines are drawn in directions that are parallel to the principal lines. For non-principal lines, its coordinates, in the direction parallel to the principal lines are given. (fig L)</a:t>
            </a:r>
          </a:p>
        </p:txBody>
      </p:sp>
      <p:sp>
        <p:nvSpPr>
          <p:cNvPr id="16" name="Rectangle 15"/>
          <p:cNvSpPr/>
          <p:nvPr/>
        </p:nvSpPr>
        <p:spPr>
          <a:xfrm>
            <a:off x="2057400" y="25146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1</a:t>
            </a:r>
            <a:endParaRPr lang="en-IN" dirty="0">
              <a:solidFill>
                <a:srgbClr val="000000"/>
              </a:solidFill>
            </a:endParaRPr>
          </a:p>
        </p:txBody>
      </p:sp>
      <p:sp>
        <p:nvSpPr>
          <p:cNvPr id="22" name="Rectangle 21"/>
          <p:cNvSpPr/>
          <p:nvPr/>
        </p:nvSpPr>
        <p:spPr>
          <a:xfrm>
            <a:off x="152400" y="5029200"/>
            <a:ext cx="8839200" cy="1692771"/>
          </a:xfrm>
          <a:prstGeom prst="rect">
            <a:avLst/>
          </a:prstGeom>
          <a:solidFill>
            <a:srgbClr val="FFEAA7"/>
          </a:solidFill>
        </p:spPr>
        <p:txBody>
          <a:bodyPr wrap="square">
            <a:spAutoFit/>
          </a:bodyPr>
          <a:lstStyle/>
          <a:p>
            <a:pPr marL="514350" indent="-514350" algn="just">
              <a:buFont typeface="+mj-lt"/>
              <a:buAutoNum type="arabicPeriod" startAt="2"/>
            </a:pPr>
            <a:r>
              <a:rPr lang="en-US" sz="2600" b="0" dirty="0" smtClean="0">
                <a:solidFill>
                  <a:srgbClr val="000000"/>
                </a:solidFill>
                <a:latin typeface="Calibri" pitchFamily="34" charset="0"/>
                <a:cs typeface="Calibri" pitchFamily="34" charset="0"/>
              </a:rPr>
              <a:t>In case of oblique parallel projections, along with principal lines, those lines which are projected with true length are also dimensioned. In those cases, extension lines are drawn perpendicular to dimension lines. (fig R) </a:t>
            </a:r>
            <a:endParaRPr lang="en-US" sz="2600" b="0" dirty="0">
              <a:solidFill>
                <a:srgbClr val="000000"/>
              </a:solidFill>
              <a:latin typeface="Calibri" pitchFamily="34" charset="0"/>
              <a:cs typeface="Calibri" pitchFamily="34" charset="0"/>
            </a:endParaRPr>
          </a:p>
        </p:txBody>
      </p:sp>
      <p:pic>
        <p:nvPicPr>
          <p:cNvPr id="35842" name="Picture 2"/>
          <p:cNvPicPr>
            <a:picLocks noChangeAspect="1" noChangeArrowheads="1"/>
          </p:cNvPicPr>
          <p:nvPr/>
        </p:nvPicPr>
        <p:blipFill>
          <a:blip r:embed="rId3"/>
          <a:srcRect/>
          <a:stretch>
            <a:fillRect/>
          </a:stretch>
        </p:blipFill>
        <p:spPr bwMode="auto">
          <a:xfrm>
            <a:off x="304800" y="2438400"/>
            <a:ext cx="4114800" cy="2535573"/>
          </a:xfrm>
          <a:prstGeom prst="rect">
            <a:avLst/>
          </a:prstGeom>
          <a:noFill/>
          <a:ln w="9525">
            <a:noFill/>
            <a:miter lim="800000"/>
            <a:headEnd/>
            <a:tailEnd/>
          </a:ln>
          <a:effectLst/>
        </p:spPr>
      </p:pic>
      <p:pic>
        <p:nvPicPr>
          <p:cNvPr id="35843" name="Picture 3"/>
          <p:cNvPicPr>
            <a:picLocks noChangeAspect="1" noChangeArrowheads="1"/>
          </p:cNvPicPr>
          <p:nvPr/>
        </p:nvPicPr>
        <p:blipFill>
          <a:blip r:embed="rId4"/>
          <a:srcRect/>
          <a:stretch>
            <a:fillRect/>
          </a:stretch>
        </p:blipFill>
        <p:spPr bwMode="auto">
          <a:xfrm>
            <a:off x="5943600" y="2362200"/>
            <a:ext cx="3049887" cy="2576512"/>
          </a:xfrm>
          <a:prstGeom prst="rect">
            <a:avLst/>
          </a:prstGeom>
          <a:noFill/>
          <a:ln w="9525">
            <a:noFill/>
            <a:miter lim="800000"/>
            <a:headEnd/>
            <a:tailEnd/>
          </a:ln>
          <a:effectLst/>
        </p:spPr>
      </p:pic>
      <p:sp>
        <p:nvSpPr>
          <p:cNvPr id="19" name="Rectangle 18"/>
          <p:cNvSpPr/>
          <p:nvPr/>
        </p:nvSpPr>
        <p:spPr>
          <a:xfrm>
            <a:off x="1981200" y="2590800"/>
            <a:ext cx="554960"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L</a:t>
            </a:r>
            <a:endParaRPr lang="en-IN" dirty="0">
              <a:solidFill>
                <a:srgbClr val="000000"/>
              </a:solidFill>
            </a:endParaRPr>
          </a:p>
        </p:txBody>
      </p:sp>
      <p:sp>
        <p:nvSpPr>
          <p:cNvPr id="21" name="Rectangle 20"/>
          <p:cNvSpPr/>
          <p:nvPr/>
        </p:nvSpPr>
        <p:spPr>
          <a:xfrm>
            <a:off x="5867400" y="2667000"/>
            <a:ext cx="580608"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R</a:t>
            </a:r>
            <a:endParaRPr lang="en-IN" dirty="0">
              <a:solidFill>
                <a:srgbClr val="000000"/>
              </a:solidFill>
            </a:endParaRPr>
          </a:p>
        </p:txBody>
      </p:sp>
    </p:spTree>
    <p:extLst>
      <p:ext uri="{BB962C8B-B14F-4D97-AF65-F5344CB8AC3E}">
        <p14:creationId xmlns:p14="http://schemas.microsoft.com/office/powerpoint/2010/main" val="318676680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152400" y="1044714"/>
          <a:ext cx="8839200" cy="2956560"/>
        </p:xfrm>
        <a:graphic>
          <a:graphicData uri="http://schemas.openxmlformats.org/drawingml/2006/table">
            <a:tbl>
              <a:tblPr firstRow="1" bandRow="1">
                <a:tableStyleId>{5C22544A-7EE6-4342-B048-85BDC9FD1C3A}</a:tableStyleId>
              </a:tblPr>
              <a:tblGrid>
                <a:gridCol w="4419600"/>
                <a:gridCol w="4419600"/>
              </a:tblGrid>
              <a:tr h="370840">
                <a:tc>
                  <a:txBody>
                    <a:bodyPr/>
                    <a:lstStyle/>
                    <a:p>
                      <a:r>
                        <a:rPr lang="en-US" sz="2000" dirty="0" smtClean="0"/>
                        <a:t>Aligned system</a:t>
                      </a:r>
                      <a:endParaRPr lang="en-IN" sz="2000" dirty="0"/>
                    </a:p>
                  </a:txBody>
                  <a:tcPr/>
                </a:tc>
                <a:tc>
                  <a:txBody>
                    <a:bodyPr/>
                    <a:lstStyle/>
                    <a:p>
                      <a:r>
                        <a:rPr lang="en-US" sz="2000" dirty="0" smtClean="0"/>
                        <a:t>Unidirectional system</a:t>
                      </a:r>
                      <a:endParaRPr lang="en-IN" sz="2000" dirty="0"/>
                    </a:p>
                  </a:txBody>
                  <a:tcPr/>
                </a:tc>
              </a:tr>
              <a:tr h="370840">
                <a:tc>
                  <a:txBody>
                    <a:bodyPr/>
                    <a:lstStyle/>
                    <a:p>
                      <a:pPr marL="342900" indent="-342900" algn="just">
                        <a:buFont typeface="+mj-lt"/>
                        <a:buAutoNum type="arabicPeriod"/>
                      </a:pPr>
                      <a:r>
                        <a:rPr lang="en-US" sz="1800" b="0" u="none" dirty="0" smtClean="0">
                          <a:latin typeface="Times-Roman" charset="0"/>
                        </a:rPr>
                        <a:t>Dimensions </a:t>
                      </a:r>
                      <a:r>
                        <a:rPr lang="en-US" sz="1800" b="0" dirty="0" smtClean="0">
                          <a:latin typeface="Times-Roman" charset="0"/>
                        </a:rPr>
                        <a:t>are placed perpendicular to the dimension line.</a:t>
                      </a:r>
                    </a:p>
                    <a:p>
                      <a:pPr marL="342900" indent="-342900" algn="just">
                        <a:buFont typeface="+mj-lt"/>
                        <a:buAutoNum type="arabicPeriod"/>
                      </a:pPr>
                      <a:r>
                        <a:rPr lang="en-US" sz="1800" b="0" dirty="0" smtClean="0">
                          <a:latin typeface="Times-Roman" charset="0"/>
                        </a:rPr>
                        <a:t>Horizontal and inclined dimensions can be read from the bottom of the drawing.</a:t>
                      </a:r>
                      <a:r>
                        <a:rPr lang="en-US" sz="1800" b="0" baseline="0" dirty="0" smtClean="0">
                          <a:latin typeface="Times-Roman" charset="0"/>
                        </a:rPr>
                        <a:t> Vertical dimensions can be read from the right-hand side of the drawing.</a:t>
                      </a:r>
                    </a:p>
                    <a:p>
                      <a:pPr marL="342900" indent="-342900" algn="just">
                        <a:buFont typeface="+mj-lt"/>
                        <a:buAutoNum type="arabicPeriod"/>
                      </a:pPr>
                      <a:r>
                        <a:rPr lang="en-US" sz="1800" b="0" baseline="0" dirty="0" smtClean="0">
                          <a:latin typeface="Times-Roman" charset="0"/>
                        </a:rPr>
                        <a:t>All dimensions are placed above the midpoint of dimension lines.</a:t>
                      </a:r>
                      <a:endParaRPr lang="en-IN" sz="1800" b="0" dirty="0"/>
                    </a:p>
                  </a:txBody>
                  <a:tcPr/>
                </a:tc>
                <a:tc>
                  <a:txBody>
                    <a:bodyPr/>
                    <a:lstStyle/>
                    <a:p>
                      <a:pPr marL="361950" indent="-361950" algn="just">
                        <a:buFont typeface="+mj-lt"/>
                        <a:buAutoNum type="arabicPeriod"/>
                      </a:pPr>
                      <a:r>
                        <a:rPr lang="en-US" sz="1800" b="0" u="none" dirty="0" smtClean="0">
                          <a:latin typeface="Times-Roman" charset="0"/>
                        </a:rPr>
                        <a:t>Dimensions</a:t>
                      </a:r>
                      <a:r>
                        <a:rPr lang="en-US" sz="1800" b="0" dirty="0" smtClean="0">
                          <a:latin typeface="Times-Roman" charset="0"/>
                        </a:rPr>
                        <a:t> are placed vertically irrespective of dimension lines.</a:t>
                      </a:r>
                    </a:p>
                    <a:p>
                      <a:pPr marL="361950" indent="-361950" algn="just">
                        <a:buFont typeface="+mj-lt"/>
                        <a:buAutoNum type="arabicPeriod"/>
                      </a:pPr>
                      <a:r>
                        <a:rPr lang="en-US" sz="1800" b="0" dirty="0" smtClean="0">
                          <a:latin typeface="Times-Roman" charset="0"/>
                        </a:rPr>
                        <a:t>All dimensions can be read from the bottom of the drawing.</a:t>
                      </a:r>
                    </a:p>
                    <a:p>
                      <a:pPr marL="361950" indent="-361950" algn="just">
                        <a:buFont typeface="+mj-lt"/>
                        <a:buAutoNum type="arabicPeriod"/>
                      </a:pPr>
                      <a:r>
                        <a:rPr lang="en-US" sz="1800" b="0" dirty="0" smtClean="0">
                          <a:latin typeface="Times-Roman" charset="0"/>
                        </a:rPr>
                        <a:t>Horizontal dimensions are placed above the midpoint of dimension lines. Vertical and inclined dimensions are placed at the middle of dimension lines by breaking them.</a:t>
                      </a:r>
                      <a:endParaRPr lang="en-IN" sz="1800" b="0" dirty="0">
                        <a:latin typeface="+mn-lt"/>
                        <a:cs typeface="Calibri" pitchFamily="34" charset="0"/>
                      </a:endParaRPr>
                    </a:p>
                  </a:txBody>
                  <a:tcPr/>
                </a:tc>
              </a:tr>
            </a:tbl>
          </a:graphicData>
        </a:graphic>
      </p:graphicFrame>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52400" y="54114"/>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Systems of dimensioning</a:t>
            </a:r>
            <a:endParaRPr lang="en-US" sz="3000" u="sng" dirty="0">
              <a:solidFill>
                <a:srgbClr val="7030A0"/>
              </a:solidFill>
              <a:latin typeface="Arial" charset="0"/>
            </a:endParaRPr>
          </a:p>
        </p:txBody>
      </p:sp>
      <p:sp>
        <p:nvSpPr>
          <p:cNvPr id="17" name="Rectangle 16"/>
          <p:cNvSpPr/>
          <p:nvPr/>
        </p:nvSpPr>
        <p:spPr>
          <a:xfrm>
            <a:off x="152400" y="587514"/>
            <a:ext cx="8839200" cy="400110"/>
          </a:xfrm>
          <a:prstGeom prst="rect">
            <a:avLst/>
          </a:prstGeom>
          <a:solidFill>
            <a:srgbClr val="FFEFBD"/>
          </a:solidFill>
        </p:spPr>
        <p:txBody>
          <a:bodyPr wrap="square">
            <a:spAutoFit/>
          </a:bodyPr>
          <a:lstStyle/>
          <a:p>
            <a:pPr algn="just"/>
            <a:r>
              <a:rPr lang="en-US" sz="2000" b="0" dirty="0" smtClean="0">
                <a:solidFill>
                  <a:srgbClr val="000000"/>
                </a:solidFill>
                <a:latin typeface="Calibri" pitchFamily="34" charset="0"/>
                <a:cs typeface="Calibri" pitchFamily="34" charset="0"/>
              </a:rPr>
              <a:t>For placing the dimensions on the drawing, following systems can be adopted.</a:t>
            </a:r>
          </a:p>
        </p:txBody>
      </p:sp>
      <p:pic>
        <p:nvPicPr>
          <p:cNvPr id="18" name="Picture 2"/>
          <p:cNvPicPr>
            <a:picLocks noChangeAspect="1" noChangeArrowheads="1"/>
          </p:cNvPicPr>
          <p:nvPr/>
        </p:nvPicPr>
        <p:blipFill>
          <a:blip r:embed="rId3" cstate="print"/>
          <a:srcRect/>
          <a:stretch>
            <a:fillRect/>
          </a:stretch>
        </p:blipFill>
        <p:spPr bwMode="auto">
          <a:xfrm>
            <a:off x="1295400" y="4016514"/>
            <a:ext cx="2457061" cy="1995514"/>
          </a:xfrm>
          <a:prstGeom prst="rect">
            <a:avLst/>
          </a:prstGeom>
          <a:noFill/>
          <a:ln w="9525">
            <a:no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5791200" y="4016514"/>
            <a:ext cx="2498383" cy="1941133"/>
          </a:xfrm>
          <a:prstGeom prst="rect">
            <a:avLst/>
          </a:prstGeom>
          <a:noFill/>
          <a:ln w="9525">
            <a:noFill/>
            <a:miter lim="800000"/>
            <a:headEnd/>
            <a:tailEnd/>
          </a:ln>
        </p:spPr>
      </p:pic>
      <p:sp>
        <p:nvSpPr>
          <p:cNvPr id="23" name="Rectangle 22"/>
          <p:cNvSpPr/>
          <p:nvPr/>
        </p:nvSpPr>
        <p:spPr>
          <a:xfrm>
            <a:off x="2286000" y="2644170"/>
            <a:ext cx="4572000" cy="416011"/>
          </a:xfrm>
          <a:prstGeom prst="rect">
            <a:avLst/>
          </a:prstGeom>
        </p:spPr>
        <p:txBody>
          <a:bodyPr>
            <a:spAutoFit/>
          </a:bodyPr>
          <a:lstStyle/>
          <a:p>
            <a:pPr marL="342900" indent="-342900" algn="just">
              <a:lnSpc>
                <a:spcPct val="150000"/>
              </a:lnSpc>
              <a:spcBef>
                <a:spcPct val="50000"/>
              </a:spcBef>
            </a:pPr>
            <a:endParaRPr lang="en-US" dirty="0">
              <a:solidFill>
                <a:srgbClr val="FF0000"/>
              </a:solidFill>
              <a:latin typeface="Times-Roman" charset="0"/>
            </a:endParaRPr>
          </a:p>
        </p:txBody>
      </p:sp>
      <p:sp>
        <p:nvSpPr>
          <p:cNvPr id="24" name="Rectangle 23"/>
          <p:cNvSpPr/>
          <p:nvPr/>
        </p:nvSpPr>
        <p:spPr>
          <a:xfrm>
            <a:off x="152400" y="6150114"/>
            <a:ext cx="8839200" cy="707886"/>
          </a:xfrm>
          <a:prstGeom prst="rect">
            <a:avLst/>
          </a:prstGeom>
          <a:solidFill>
            <a:srgbClr val="FFEFBD"/>
          </a:solidFill>
        </p:spPr>
        <p:txBody>
          <a:bodyPr wrap="square">
            <a:spAutoFit/>
          </a:bodyPr>
          <a:lstStyle/>
          <a:p>
            <a:pPr algn="just"/>
            <a:r>
              <a:rPr lang="en-US" sz="2000" b="0" dirty="0" smtClean="0">
                <a:solidFill>
                  <a:srgbClr val="000000"/>
                </a:solidFill>
                <a:latin typeface="Calibri" pitchFamily="34" charset="0"/>
                <a:cs typeface="Calibri" pitchFamily="34" charset="0"/>
              </a:rPr>
              <a:t>All the dimensions on a drawing must be shown using either Aligned System or Unidirectional System. Two systems should not be mixed on the same drawing.</a:t>
            </a:r>
          </a:p>
        </p:txBody>
      </p:sp>
      <p:sp>
        <p:nvSpPr>
          <p:cNvPr id="26" name="Text Box 25"/>
          <p:cNvSpPr txBox="1">
            <a:spLocks noChangeArrowheads="1"/>
          </p:cNvSpPr>
          <p:nvPr/>
        </p:nvSpPr>
        <p:spPr bwMode="auto">
          <a:xfrm>
            <a:off x="152400" y="5562600"/>
            <a:ext cx="11430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Note </a:t>
            </a:r>
            <a:endParaRPr lang="en-US" sz="3000" u="sng" dirty="0">
              <a:solidFill>
                <a:srgbClr val="7030A0"/>
              </a:solidFill>
              <a:latin typeface="Arial" charset="0"/>
            </a:endParaRPr>
          </a:p>
        </p:txBody>
      </p:sp>
    </p:spTree>
    <p:extLst>
      <p:ext uri="{BB962C8B-B14F-4D97-AF65-F5344CB8AC3E}">
        <p14:creationId xmlns:p14="http://schemas.microsoft.com/office/powerpoint/2010/main" val="7307068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0"/>
          <p:cNvGraphicFramePr>
            <a:graphicFrameLocks noGrp="1"/>
          </p:cNvGraphicFramePr>
          <p:nvPr/>
        </p:nvGraphicFramePr>
        <p:xfrm>
          <a:off x="152400" y="609600"/>
          <a:ext cx="8839200" cy="4145280"/>
        </p:xfrm>
        <a:graphic>
          <a:graphicData uri="http://schemas.openxmlformats.org/drawingml/2006/table">
            <a:tbl>
              <a:tblPr firstRow="1" bandRow="1">
                <a:tableStyleId>{5C22544A-7EE6-4342-B048-85BDC9FD1C3A}</a:tableStyleId>
              </a:tblPr>
              <a:tblGrid>
                <a:gridCol w="2946400"/>
                <a:gridCol w="2946400"/>
                <a:gridCol w="2946400"/>
              </a:tblGrid>
              <a:tr h="370840">
                <a:tc>
                  <a:txBody>
                    <a:bodyPr/>
                    <a:lstStyle/>
                    <a:p>
                      <a:r>
                        <a:rPr lang="en-US" sz="2000" dirty="0" smtClean="0"/>
                        <a:t>Chain dimensioning</a:t>
                      </a:r>
                      <a:endParaRPr lang="en-IN" sz="2000" dirty="0"/>
                    </a:p>
                  </a:txBody>
                  <a:tcPr/>
                </a:tc>
                <a:tc>
                  <a:txBody>
                    <a:bodyPr/>
                    <a:lstStyle/>
                    <a:p>
                      <a:r>
                        <a:rPr lang="en-US" sz="2000" dirty="0" smtClean="0"/>
                        <a:t>Parallel dimensioning</a:t>
                      </a:r>
                      <a:endParaRPr lang="en-IN" sz="2000" dirty="0"/>
                    </a:p>
                  </a:txBody>
                  <a:tcPr/>
                </a:tc>
                <a:tc>
                  <a:txBody>
                    <a:bodyPr/>
                    <a:lstStyle/>
                    <a:p>
                      <a:r>
                        <a:rPr lang="en-US" sz="2000" dirty="0" smtClean="0"/>
                        <a:t>Combined dimensioning</a:t>
                      </a:r>
                      <a:endParaRPr lang="en-IN" sz="2000" dirty="0"/>
                    </a:p>
                  </a:txBody>
                  <a:tcPr/>
                </a:tc>
              </a:tr>
              <a:tr h="370840">
                <a:tc>
                  <a:txBody>
                    <a:bodyPr/>
                    <a:lstStyle/>
                    <a:p>
                      <a:pPr marL="0" indent="0" algn="just">
                        <a:buFont typeface="+mj-lt"/>
                        <a:buNone/>
                      </a:pPr>
                      <a:r>
                        <a:rPr lang="en-US" sz="1800" b="0" u="none" dirty="0" smtClean="0">
                          <a:latin typeface="+mn-lt"/>
                        </a:rPr>
                        <a:t>All dimensions are aligned in such a way that an arrowhead of one dimension touches tip-to-tip</a:t>
                      </a:r>
                      <a:r>
                        <a:rPr lang="en-US" sz="1800" b="0" u="none" baseline="0" dirty="0" smtClean="0">
                          <a:latin typeface="+mn-lt"/>
                        </a:rPr>
                        <a:t> the arrowhead of adjacent dimension. The overall dimension is placed outside the other smaller dimensions.</a:t>
                      </a:r>
                    </a:p>
                  </a:txBody>
                  <a:tcPr/>
                </a:tc>
                <a:tc>
                  <a:txBody>
                    <a:bodyPr/>
                    <a:lstStyle/>
                    <a:p>
                      <a:pPr marL="0" indent="0" algn="just">
                        <a:buFont typeface="+mj-lt"/>
                        <a:buNone/>
                      </a:pPr>
                      <a:r>
                        <a:rPr lang="en-US" sz="1800" b="0" u="none" dirty="0" smtClean="0">
                          <a:latin typeface="+mn-lt"/>
                        </a:rPr>
                        <a:t>All dimensions are shown from a common reference line. All dimensions share a common extension line. This is adopted when dimensions have to be established from a particular datum surface.</a:t>
                      </a:r>
                      <a:endParaRPr lang="en-IN" sz="1800" b="0" dirty="0">
                        <a:latin typeface="+mn-lt"/>
                        <a:cs typeface="Calibri" pitchFamily="34" charset="0"/>
                      </a:endParaRPr>
                    </a:p>
                  </a:txBody>
                  <a:tcPr/>
                </a:tc>
                <a:tc>
                  <a:txBody>
                    <a:bodyPr/>
                    <a:lstStyle/>
                    <a:p>
                      <a:pPr marL="0" indent="0" algn="just">
                        <a:buFont typeface="+mj-lt"/>
                        <a:buNone/>
                      </a:pPr>
                      <a:r>
                        <a:rPr lang="en-US" sz="1800" b="0" dirty="0" smtClean="0">
                          <a:latin typeface="+mn-lt"/>
                          <a:cs typeface="Calibri" pitchFamily="34" charset="0"/>
                        </a:rPr>
                        <a:t>Both the methods (chain &amp; parallel) are used on the same drawing</a:t>
                      </a:r>
                      <a:endParaRPr lang="en-IN" sz="1800" b="0" dirty="0">
                        <a:latin typeface="+mn-lt"/>
                        <a:cs typeface="Calibri" pitchFamily="34" charset="0"/>
                      </a:endParaRPr>
                    </a:p>
                  </a:txBody>
                  <a:tcPr/>
                </a:tc>
              </a:tr>
              <a:tr h="370840">
                <a:tc>
                  <a:txBody>
                    <a:bodyPr/>
                    <a:lstStyle/>
                    <a:p>
                      <a:pPr marL="0" indent="0" algn="just">
                        <a:buFont typeface="+mj-lt"/>
                        <a:buNone/>
                      </a:pPr>
                      <a:r>
                        <a:rPr lang="en-US" sz="1800" b="0" u="none" baseline="0" dirty="0" smtClean="0">
                          <a:latin typeface="+mn-lt"/>
                        </a:rPr>
                        <a:t>Used when the possible accumulation of tolerances does not endanger the fundamental requirement of the component.</a:t>
                      </a:r>
                    </a:p>
                  </a:txBody>
                  <a:tcPr/>
                </a:tc>
                <a:tc>
                  <a:txBody>
                    <a:bodyPr/>
                    <a:lstStyle/>
                    <a:p>
                      <a:pPr marL="0" indent="0" algn="just">
                        <a:buFont typeface="+mj-lt"/>
                        <a:buNone/>
                      </a:pPr>
                      <a:r>
                        <a:rPr lang="en-US" sz="1800" b="0" dirty="0" smtClean="0">
                          <a:latin typeface="+mn-lt"/>
                          <a:cs typeface="Calibri" pitchFamily="34" charset="0"/>
                        </a:rPr>
                        <a:t>Used where a number of dimensions have a common datum feature</a:t>
                      </a:r>
                      <a:endParaRPr lang="en-IN" sz="1800" b="0" dirty="0">
                        <a:latin typeface="+mn-lt"/>
                        <a:cs typeface="Calibri" pitchFamily="34" charset="0"/>
                      </a:endParaRPr>
                    </a:p>
                  </a:txBody>
                  <a:tcPr/>
                </a:tc>
                <a:tc>
                  <a:txBody>
                    <a:bodyPr/>
                    <a:lstStyle/>
                    <a:p>
                      <a:pPr marL="0" indent="0" algn="just">
                        <a:buFont typeface="+mj-lt"/>
                        <a:buNone/>
                      </a:pPr>
                      <a:endParaRPr lang="en-IN" sz="1800" b="0" dirty="0">
                        <a:latin typeface="+mn-lt"/>
                        <a:cs typeface="Calibri" pitchFamily="34" charset="0"/>
                      </a:endParaRPr>
                    </a:p>
                  </a:txBody>
                  <a:tcPr/>
                </a:tc>
              </a:tr>
            </a:tbl>
          </a:graphicData>
        </a:graphic>
      </p:graphicFrame>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28" name="Text Box 25"/>
          <p:cNvSpPr txBox="1">
            <a:spLocks noChangeArrowheads="1"/>
          </p:cNvSpPr>
          <p:nvPr/>
        </p:nvSpPr>
        <p:spPr bwMode="auto">
          <a:xfrm>
            <a:off x="152400" y="54114"/>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70C0"/>
                </a:solidFill>
                <a:latin typeface="Arial" charset="0"/>
              </a:rPr>
              <a:t>Arrangement of dimensions</a:t>
            </a:r>
            <a:endParaRPr lang="en-US" sz="3000" u="sng" dirty="0">
              <a:solidFill>
                <a:srgbClr val="0070C0"/>
              </a:solidFill>
              <a:latin typeface="Arial" charset="0"/>
            </a:endParaRPr>
          </a:p>
        </p:txBody>
      </p:sp>
      <p:sp>
        <p:nvSpPr>
          <p:cNvPr id="23" name="Rectangle 22"/>
          <p:cNvSpPr/>
          <p:nvPr/>
        </p:nvSpPr>
        <p:spPr>
          <a:xfrm>
            <a:off x="2286000" y="2644170"/>
            <a:ext cx="4572000" cy="416011"/>
          </a:xfrm>
          <a:prstGeom prst="rect">
            <a:avLst/>
          </a:prstGeom>
        </p:spPr>
        <p:txBody>
          <a:bodyPr>
            <a:spAutoFit/>
          </a:bodyPr>
          <a:lstStyle/>
          <a:p>
            <a:pPr marL="342900" indent="-342900" algn="just">
              <a:lnSpc>
                <a:spcPct val="150000"/>
              </a:lnSpc>
              <a:spcBef>
                <a:spcPct val="50000"/>
              </a:spcBef>
            </a:pPr>
            <a:endParaRPr lang="en-US" dirty="0">
              <a:solidFill>
                <a:srgbClr val="FF0000"/>
              </a:solidFill>
              <a:latin typeface="Times-Roman" charset="0"/>
            </a:endParaRPr>
          </a:p>
        </p:txBody>
      </p:sp>
      <p:pic>
        <p:nvPicPr>
          <p:cNvPr id="20482" name="Picture 2"/>
          <p:cNvPicPr>
            <a:picLocks noChangeAspect="1" noChangeArrowheads="1"/>
          </p:cNvPicPr>
          <p:nvPr/>
        </p:nvPicPr>
        <p:blipFill>
          <a:blip r:embed="rId3"/>
          <a:srcRect l="67118"/>
          <a:stretch>
            <a:fillRect/>
          </a:stretch>
        </p:blipFill>
        <p:spPr bwMode="auto">
          <a:xfrm>
            <a:off x="15316200" y="3429000"/>
            <a:ext cx="2195513" cy="1762125"/>
          </a:xfrm>
          <a:prstGeom prst="rect">
            <a:avLst/>
          </a:prstGeom>
          <a:noFill/>
          <a:ln w="9525">
            <a:noFill/>
            <a:miter lim="800000"/>
            <a:headEnd/>
            <a:tailEnd/>
          </a:ln>
          <a:effectLst/>
        </p:spPr>
      </p:pic>
      <p:pic>
        <p:nvPicPr>
          <p:cNvPr id="19" name="Picture 2"/>
          <p:cNvPicPr>
            <a:picLocks noChangeAspect="1" noChangeArrowheads="1"/>
          </p:cNvPicPr>
          <p:nvPr/>
        </p:nvPicPr>
        <p:blipFill>
          <a:blip r:embed="rId3"/>
          <a:srcRect l="34237" r="33809"/>
          <a:stretch>
            <a:fillRect/>
          </a:stretch>
        </p:blipFill>
        <p:spPr bwMode="auto">
          <a:xfrm>
            <a:off x="12420600" y="3429000"/>
            <a:ext cx="2133600" cy="1762125"/>
          </a:xfrm>
          <a:prstGeom prst="rect">
            <a:avLst/>
          </a:prstGeom>
          <a:noFill/>
          <a:ln w="9525">
            <a:noFill/>
            <a:miter lim="800000"/>
            <a:headEnd/>
            <a:tailEnd/>
          </a:ln>
          <a:effectLst/>
        </p:spPr>
      </p:pic>
      <p:pic>
        <p:nvPicPr>
          <p:cNvPr id="22" name="Picture 2"/>
          <p:cNvPicPr>
            <a:picLocks noChangeAspect="1" noChangeArrowheads="1"/>
          </p:cNvPicPr>
          <p:nvPr/>
        </p:nvPicPr>
        <p:blipFill>
          <a:blip r:embed="rId3"/>
          <a:srcRect r="66904"/>
          <a:stretch>
            <a:fillRect/>
          </a:stretch>
        </p:blipFill>
        <p:spPr bwMode="auto">
          <a:xfrm>
            <a:off x="9372600" y="3429000"/>
            <a:ext cx="2209800" cy="1762125"/>
          </a:xfrm>
          <a:prstGeom prst="rect">
            <a:avLst/>
          </a:prstGeom>
          <a:noFill/>
          <a:ln w="9525">
            <a:noFill/>
            <a:miter lim="800000"/>
            <a:headEnd/>
            <a:tailEnd/>
          </a:ln>
          <a:effectLst/>
        </p:spPr>
      </p:pic>
      <p:pic>
        <p:nvPicPr>
          <p:cNvPr id="20483" name="Picture 3"/>
          <p:cNvPicPr>
            <a:picLocks noChangeAspect="1" noChangeArrowheads="1"/>
          </p:cNvPicPr>
          <p:nvPr/>
        </p:nvPicPr>
        <p:blipFill>
          <a:blip r:embed="rId4"/>
          <a:srcRect/>
          <a:stretch>
            <a:fillRect/>
          </a:stretch>
        </p:blipFill>
        <p:spPr bwMode="auto">
          <a:xfrm>
            <a:off x="304800" y="4784536"/>
            <a:ext cx="2681288" cy="2073464"/>
          </a:xfrm>
          <a:prstGeom prst="rect">
            <a:avLst/>
          </a:prstGeom>
          <a:noFill/>
          <a:ln w="9525">
            <a:noFill/>
            <a:miter lim="800000"/>
            <a:headEnd/>
            <a:tailEnd/>
          </a:ln>
          <a:effectLst/>
        </p:spPr>
      </p:pic>
      <p:pic>
        <p:nvPicPr>
          <p:cNvPr id="20484" name="Picture 4"/>
          <p:cNvPicPr>
            <a:picLocks noChangeAspect="1" noChangeArrowheads="1"/>
          </p:cNvPicPr>
          <p:nvPr/>
        </p:nvPicPr>
        <p:blipFill>
          <a:blip r:embed="rId5"/>
          <a:srcRect/>
          <a:stretch>
            <a:fillRect/>
          </a:stretch>
        </p:blipFill>
        <p:spPr bwMode="auto">
          <a:xfrm>
            <a:off x="3200400" y="4869261"/>
            <a:ext cx="2828925" cy="1988739"/>
          </a:xfrm>
          <a:prstGeom prst="rect">
            <a:avLst/>
          </a:prstGeom>
          <a:noFill/>
          <a:ln w="9525">
            <a:noFill/>
            <a:miter lim="800000"/>
            <a:headEnd/>
            <a:tailEnd/>
          </a:ln>
          <a:effectLst/>
        </p:spPr>
      </p:pic>
      <p:pic>
        <p:nvPicPr>
          <p:cNvPr id="20485" name="Picture 5"/>
          <p:cNvPicPr>
            <a:picLocks noChangeAspect="1" noChangeArrowheads="1"/>
          </p:cNvPicPr>
          <p:nvPr/>
        </p:nvPicPr>
        <p:blipFill>
          <a:blip r:embed="rId6"/>
          <a:srcRect/>
          <a:stretch>
            <a:fillRect/>
          </a:stretch>
        </p:blipFill>
        <p:spPr bwMode="auto">
          <a:xfrm>
            <a:off x="6019800" y="4767399"/>
            <a:ext cx="2971800" cy="2090601"/>
          </a:xfrm>
          <a:prstGeom prst="rect">
            <a:avLst/>
          </a:prstGeom>
          <a:noFill/>
          <a:ln w="9525">
            <a:noFill/>
            <a:miter lim="800000"/>
            <a:headEnd/>
            <a:tailEnd/>
          </a:ln>
          <a:effectLst/>
        </p:spPr>
      </p:pic>
    </p:spTree>
    <p:extLst>
      <p:ext uri="{BB962C8B-B14F-4D97-AF65-F5344CB8AC3E}">
        <p14:creationId xmlns:p14="http://schemas.microsoft.com/office/powerpoint/2010/main" val="281212845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152400" y="15240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2D2DB9">
                    <a:lumMod val="75000"/>
                  </a:srgbClr>
                </a:solidFill>
                <a:latin typeface="Arial" charset="0"/>
              </a:rPr>
              <a:t>Dimensioning of circular features</a:t>
            </a:r>
            <a:endParaRPr lang="en-US" sz="3000" u="sng" dirty="0">
              <a:solidFill>
                <a:srgbClr val="2D2DB9">
                  <a:lumMod val="75000"/>
                </a:srgbClr>
              </a:solidFill>
              <a:latin typeface="Arial" charset="0"/>
            </a:endParaRPr>
          </a:p>
        </p:txBody>
      </p:sp>
      <p:sp>
        <p:nvSpPr>
          <p:cNvPr id="61" name="Rectangle 60"/>
          <p:cNvSpPr/>
          <p:nvPr/>
        </p:nvSpPr>
        <p:spPr>
          <a:xfrm>
            <a:off x="152400" y="685800"/>
            <a:ext cx="8839200" cy="492443"/>
          </a:xfrm>
          <a:prstGeom prst="rect">
            <a:avLst/>
          </a:prstGeom>
          <a:solidFill>
            <a:srgbClr val="FFEFBD"/>
          </a:solidFill>
        </p:spPr>
        <p:txBody>
          <a:bodyPr wrap="square">
            <a:spAutoFit/>
          </a:bodyPr>
          <a:lstStyle/>
          <a:p>
            <a:pPr marL="514350" indent="-514350" algn="just">
              <a:buFont typeface="+mj-lt"/>
              <a:buAutoNum type="arabicPeriod"/>
            </a:pPr>
            <a:r>
              <a:rPr lang="en-US" sz="2600" b="0" dirty="0" smtClean="0">
                <a:solidFill>
                  <a:srgbClr val="000000"/>
                </a:solidFill>
                <a:latin typeface="Calibri" pitchFamily="34" charset="0"/>
                <a:cs typeface="Calibri" pitchFamily="34" charset="0"/>
              </a:rPr>
              <a:t>By diameter instead of radius, precede by Ø symbol, leaders.</a:t>
            </a:r>
          </a:p>
        </p:txBody>
      </p:sp>
      <p:sp>
        <p:nvSpPr>
          <p:cNvPr id="22" name="Rectangle 21"/>
          <p:cNvSpPr/>
          <p:nvPr/>
        </p:nvSpPr>
        <p:spPr>
          <a:xfrm>
            <a:off x="2895600" y="5791200"/>
            <a:ext cx="6096000" cy="892552"/>
          </a:xfrm>
          <a:prstGeom prst="rect">
            <a:avLst/>
          </a:prstGeom>
          <a:solidFill>
            <a:srgbClr val="FFEAA7"/>
          </a:solidFill>
        </p:spPr>
        <p:txBody>
          <a:bodyPr wrap="square">
            <a:spAutoFit/>
          </a:bodyPr>
          <a:lstStyle/>
          <a:p>
            <a:pPr algn="just"/>
            <a:r>
              <a:rPr lang="en-US" sz="2600" b="0" dirty="0" err="1" smtClean="0">
                <a:solidFill>
                  <a:srgbClr val="000000"/>
                </a:solidFill>
                <a:latin typeface="Calibri" pitchFamily="34" charset="0"/>
                <a:cs typeface="Calibri" pitchFamily="34" charset="0"/>
              </a:rPr>
              <a:t>Equispaced</a:t>
            </a:r>
            <a:r>
              <a:rPr lang="en-US" sz="2600" b="0" dirty="0" smtClean="0">
                <a:solidFill>
                  <a:srgbClr val="000000"/>
                </a:solidFill>
                <a:latin typeface="Calibri" pitchFamily="34" charset="0"/>
                <a:cs typeface="Calibri" pitchFamily="34" charset="0"/>
              </a:rPr>
              <a:t> holes (fig 9) where 5x18 means 6 holes center-to-center distance 18mm </a:t>
            </a:r>
            <a:endParaRPr lang="en-US" sz="2600" b="0" dirty="0">
              <a:solidFill>
                <a:srgbClr val="000000"/>
              </a:solidFill>
              <a:latin typeface="Calibri" pitchFamily="34" charset="0"/>
              <a:cs typeface="Calibri" pitchFamily="34" charset="0"/>
            </a:endParaRPr>
          </a:p>
        </p:txBody>
      </p:sp>
      <p:pic>
        <p:nvPicPr>
          <p:cNvPr id="20" name="Picture 3"/>
          <p:cNvPicPr>
            <a:picLocks noChangeAspect="1" noChangeArrowheads="1"/>
          </p:cNvPicPr>
          <p:nvPr/>
        </p:nvPicPr>
        <p:blipFill>
          <a:blip r:embed="rId3" cstate="print"/>
          <a:srcRect b="11881"/>
          <a:stretch>
            <a:fillRect/>
          </a:stretch>
        </p:blipFill>
        <p:spPr bwMode="auto">
          <a:xfrm>
            <a:off x="5638800" y="1219200"/>
            <a:ext cx="3343275" cy="1433983"/>
          </a:xfrm>
          <a:prstGeom prst="rect">
            <a:avLst/>
          </a:prstGeom>
          <a:noFill/>
          <a:ln w="9525">
            <a:solidFill>
              <a:srgbClr val="6600CC"/>
            </a:solidFill>
            <a:miter lim="800000"/>
            <a:headEnd/>
            <a:tailEnd/>
          </a:ln>
          <a:effectLst/>
        </p:spPr>
      </p:pic>
      <p:sp>
        <p:nvSpPr>
          <p:cNvPr id="21" name="Rectangle 20"/>
          <p:cNvSpPr/>
          <p:nvPr/>
        </p:nvSpPr>
        <p:spPr>
          <a:xfrm>
            <a:off x="152400" y="1143001"/>
            <a:ext cx="5410200" cy="1692771"/>
          </a:xfrm>
          <a:prstGeom prst="rect">
            <a:avLst/>
          </a:prstGeom>
          <a:solidFill>
            <a:srgbClr val="FFEFBD"/>
          </a:solidFill>
        </p:spPr>
        <p:txBody>
          <a:bodyPr wrap="square">
            <a:spAutoFit/>
          </a:bodyPr>
          <a:lstStyle/>
          <a:p>
            <a:pPr marL="514350" indent="-514350" algn="just">
              <a:buFont typeface="+mj-lt"/>
              <a:buAutoNum type="arabicPeriod" startAt="2"/>
            </a:pPr>
            <a:r>
              <a:rPr lang="en-US" sz="2600" b="0" dirty="0" smtClean="0">
                <a:solidFill>
                  <a:srgbClr val="000000"/>
                </a:solidFill>
                <a:latin typeface="Calibri" pitchFamily="34" charset="0"/>
                <a:cs typeface="Calibri" pitchFamily="34" charset="0"/>
              </a:rPr>
              <a:t>For more than 1 hole of same Ø, the dim. of a hole with a note will give idea about the dimensions of all the holes. (fig 8a,b) </a:t>
            </a:r>
          </a:p>
        </p:txBody>
      </p:sp>
      <p:sp>
        <p:nvSpPr>
          <p:cNvPr id="26" name="Rectangle 25"/>
          <p:cNvSpPr/>
          <p:nvPr/>
        </p:nvSpPr>
        <p:spPr>
          <a:xfrm>
            <a:off x="152400" y="2819400"/>
            <a:ext cx="8839200" cy="892552"/>
          </a:xfrm>
          <a:prstGeom prst="rect">
            <a:avLst/>
          </a:prstGeom>
          <a:solidFill>
            <a:srgbClr val="FFEFBD"/>
          </a:solidFill>
        </p:spPr>
        <p:txBody>
          <a:bodyPr wrap="square">
            <a:spAutoFit/>
          </a:bodyPr>
          <a:lstStyle/>
          <a:p>
            <a:pPr algn="just"/>
            <a:r>
              <a:rPr lang="en-US" sz="2600" b="0" dirty="0" smtClean="0">
                <a:solidFill>
                  <a:srgbClr val="000000"/>
                </a:solidFill>
                <a:latin typeface="Calibri" pitchFamily="34" charset="0"/>
                <a:cs typeface="Calibri" pitchFamily="34" charset="0"/>
              </a:rPr>
              <a:t>If there are different categories (each with same Ø holes) of holes, use reference letters and noted below the view. (fig 8b) </a:t>
            </a:r>
          </a:p>
        </p:txBody>
      </p:sp>
      <p:pic>
        <p:nvPicPr>
          <p:cNvPr id="21506" name="Picture 2"/>
          <p:cNvPicPr>
            <a:picLocks noChangeAspect="1" noChangeArrowheads="1"/>
          </p:cNvPicPr>
          <p:nvPr/>
        </p:nvPicPr>
        <p:blipFill>
          <a:blip r:embed="rId4"/>
          <a:srcRect/>
          <a:stretch>
            <a:fillRect/>
          </a:stretch>
        </p:blipFill>
        <p:spPr bwMode="auto">
          <a:xfrm>
            <a:off x="2743200" y="3733800"/>
            <a:ext cx="6200775" cy="1962989"/>
          </a:xfrm>
          <a:prstGeom prst="rect">
            <a:avLst/>
          </a:prstGeom>
          <a:noFill/>
          <a:ln w="9525">
            <a:noFill/>
            <a:miter lim="800000"/>
            <a:headEnd/>
            <a:tailEnd/>
          </a:ln>
          <a:effectLst/>
        </p:spPr>
      </p:pic>
      <p:sp>
        <p:nvSpPr>
          <p:cNvPr id="25" name="Rectangle 24"/>
          <p:cNvSpPr/>
          <p:nvPr/>
        </p:nvSpPr>
        <p:spPr>
          <a:xfrm>
            <a:off x="6705600" y="53340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8</a:t>
            </a:r>
            <a:endParaRPr lang="en-IN" dirty="0">
              <a:solidFill>
                <a:srgbClr val="000000"/>
              </a:solidFill>
            </a:endParaRPr>
          </a:p>
        </p:txBody>
      </p:sp>
      <p:pic>
        <p:nvPicPr>
          <p:cNvPr id="21507" name="Picture 3"/>
          <p:cNvPicPr>
            <a:picLocks noChangeAspect="1" noChangeArrowheads="1"/>
          </p:cNvPicPr>
          <p:nvPr/>
        </p:nvPicPr>
        <p:blipFill>
          <a:blip r:embed="rId5"/>
          <a:srcRect/>
          <a:stretch>
            <a:fillRect/>
          </a:stretch>
        </p:blipFill>
        <p:spPr bwMode="auto">
          <a:xfrm>
            <a:off x="0" y="3810000"/>
            <a:ext cx="2777599" cy="2362200"/>
          </a:xfrm>
          <a:prstGeom prst="rect">
            <a:avLst/>
          </a:prstGeom>
          <a:noFill/>
          <a:ln w="9525">
            <a:noFill/>
            <a:miter lim="800000"/>
            <a:headEnd/>
            <a:tailEnd/>
          </a:ln>
          <a:effectLst/>
        </p:spPr>
      </p:pic>
      <p:sp>
        <p:nvSpPr>
          <p:cNvPr id="29" name="Rectangle 28"/>
          <p:cNvSpPr/>
          <p:nvPr/>
        </p:nvSpPr>
        <p:spPr>
          <a:xfrm>
            <a:off x="1143000" y="4800600"/>
            <a:ext cx="572593"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9</a:t>
            </a:r>
            <a:endParaRPr lang="en-IN" dirty="0">
              <a:solidFill>
                <a:srgbClr val="000000"/>
              </a:solidFill>
            </a:endParaRPr>
          </a:p>
        </p:txBody>
      </p:sp>
      <p:pic>
        <p:nvPicPr>
          <p:cNvPr id="21508" name="Picture 4"/>
          <p:cNvPicPr>
            <a:picLocks noChangeAspect="1" noChangeArrowheads="1"/>
          </p:cNvPicPr>
          <p:nvPr/>
        </p:nvPicPr>
        <p:blipFill>
          <a:blip r:embed="rId6"/>
          <a:srcRect/>
          <a:stretch>
            <a:fillRect/>
          </a:stretch>
        </p:blipFill>
        <p:spPr bwMode="auto">
          <a:xfrm>
            <a:off x="381000" y="228600"/>
            <a:ext cx="8199520" cy="2209800"/>
          </a:xfrm>
          <a:prstGeom prst="rect">
            <a:avLst/>
          </a:prstGeom>
          <a:noFill/>
          <a:ln w="9525">
            <a:noFill/>
            <a:miter lim="800000"/>
            <a:headEnd/>
            <a:tailEnd/>
          </a:ln>
          <a:effectLst/>
        </p:spPr>
      </p:pic>
      <p:sp>
        <p:nvSpPr>
          <p:cNvPr id="31" name="TextBox 30"/>
          <p:cNvSpPr txBox="1"/>
          <p:nvPr/>
        </p:nvSpPr>
        <p:spPr>
          <a:xfrm>
            <a:off x="3733800" y="2438400"/>
            <a:ext cx="4419600" cy="338554"/>
          </a:xfrm>
          <a:prstGeom prst="rect">
            <a:avLst/>
          </a:prstGeom>
          <a:noFill/>
        </p:spPr>
        <p:txBody>
          <a:bodyPr wrap="square" rtlCol="0">
            <a:spAutoFit/>
          </a:bodyPr>
          <a:lstStyle/>
          <a:p>
            <a:r>
              <a:rPr lang="en-US" dirty="0" smtClean="0">
                <a:solidFill>
                  <a:srgbClr val="000000"/>
                </a:solidFill>
              </a:rPr>
              <a:t>Hole dimensioning</a:t>
            </a:r>
            <a:endParaRPr lang="en-US" dirty="0">
              <a:solidFill>
                <a:srgbClr val="000000"/>
              </a:solidFill>
            </a:endParaRPr>
          </a:p>
        </p:txBody>
      </p:sp>
      <p:sp>
        <p:nvSpPr>
          <p:cNvPr id="32" name="TextBox 31"/>
          <p:cNvSpPr txBox="1"/>
          <p:nvPr/>
        </p:nvSpPr>
        <p:spPr>
          <a:xfrm>
            <a:off x="7162800" y="4191000"/>
            <a:ext cx="1981200" cy="830997"/>
          </a:xfrm>
          <a:prstGeom prst="rect">
            <a:avLst/>
          </a:prstGeom>
          <a:noFill/>
        </p:spPr>
        <p:txBody>
          <a:bodyPr wrap="square" rtlCol="0">
            <a:spAutoFit/>
          </a:bodyPr>
          <a:lstStyle/>
          <a:p>
            <a:pPr algn="ctr"/>
            <a:r>
              <a:rPr lang="en-US" dirty="0" smtClean="0">
                <a:solidFill>
                  <a:srgbClr val="000000"/>
                </a:solidFill>
              </a:rPr>
              <a:t>Standard symbols for dimensions</a:t>
            </a:r>
            <a:endParaRPr lang="en-US" dirty="0">
              <a:solidFill>
                <a:srgbClr val="000000"/>
              </a:solidFill>
            </a:endParaRPr>
          </a:p>
        </p:txBody>
      </p:sp>
      <p:pic>
        <p:nvPicPr>
          <p:cNvPr id="21511" name="Picture 7"/>
          <p:cNvPicPr>
            <a:picLocks noChangeAspect="1" noChangeArrowheads="1"/>
          </p:cNvPicPr>
          <p:nvPr/>
        </p:nvPicPr>
        <p:blipFill>
          <a:blip r:embed="rId7"/>
          <a:srcRect/>
          <a:stretch>
            <a:fillRect/>
          </a:stretch>
        </p:blipFill>
        <p:spPr bwMode="auto">
          <a:xfrm>
            <a:off x="152400" y="2742848"/>
            <a:ext cx="7162799" cy="3677002"/>
          </a:xfrm>
          <a:prstGeom prst="rect">
            <a:avLst/>
          </a:prstGeom>
          <a:noFill/>
          <a:ln w="9525">
            <a:noFill/>
            <a:miter lim="800000"/>
            <a:headEnd/>
            <a:tailEnd/>
          </a:ln>
          <a:effectLst/>
        </p:spPr>
      </p:pic>
    </p:spTree>
    <p:extLst>
      <p:ext uri="{BB962C8B-B14F-4D97-AF65-F5344CB8AC3E}">
        <p14:creationId xmlns:p14="http://schemas.microsoft.com/office/powerpoint/2010/main" val="1852314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0"/>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1507"/>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1506"/>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508"/>
                                        </p:tgtEl>
                                        <p:attrNameLst>
                                          <p:attrName>style.visibility</p:attrName>
                                        </p:attrNameLst>
                                      </p:cBhvr>
                                      <p:to>
                                        <p:strVal val="visible"/>
                                      </p:to>
                                    </p:set>
                                    <p:anim calcmode="lin" valueType="num">
                                      <p:cBhvr additive="base">
                                        <p:cTn id="29" dur="500" fill="hold"/>
                                        <p:tgtEl>
                                          <p:spTgt spid="21508"/>
                                        </p:tgtEl>
                                        <p:attrNameLst>
                                          <p:attrName>ppt_x</p:attrName>
                                        </p:attrNameLst>
                                      </p:cBhvr>
                                      <p:tavLst>
                                        <p:tav tm="0">
                                          <p:val>
                                            <p:strVal val="#ppt_x"/>
                                          </p:val>
                                        </p:tav>
                                        <p:tav tm="100000">
                                          <p:val>
                                            <p:strVal val="#ppt_x"/>
                                          </p:val>
                                        </p:tav>
                                      </p:tavLst>
                                    </p:anim>
                                    <p:anim calcmode="lin" valueType="num">
                                      <p:cBhvr additive="base">
                                        <p:cTn id="30" dur="500" fill="hold"/>
                                        <p:tgtEl>
                                          <p:spTgt spid="2150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1511"/>
                                        </p:tgtEl>
                                        <p:attrNameLst>
                                          <p:attrName>style.visibility</p:attrName>
                                        </p:attrNameLst>
                                      </p:cBhvr>
                                      <p:to>
                                        <p:strVal val="visible"/>
                                      </p:to>
                                    </p:set>
                                    <p:anim calcmode="lin" valueType="num">
                                      <p:cBhvr additive="base">
                                        <p:cTn id="37" dur="500" fill="hold"/>
                                        <p:tgtEl>
                                          <p:spTgt spid="21511"/>
                                        </p:tgtEl>
                                        <p:attrNameLst>
                                          <p:attrName>ppt_x</p:attrName>
                                        </p:attrNameLst>
                                      </p:cBhvr>
                                      <p:tavLst>
                                        <p:tav tm="0">
                                          <p:val>
                                            <p:strVal val="#ppt_x"/>
                                          </p:val>
                                        </p:tav>
                                        <p:tav tm="100000">
                                          <p:val>
                                            <p:strVal val="#ppt_x"/>
                                          </p:val>
                                        </p:tav>
                                      </p:tavLst>
                                    </p:anim>
                                    <p:anim calcmode="lin" valueType="num">
                                      <p:cBhvr additive="base">
                                        <p:cTn id="38" dur="500" fill="hold"/>
                                        <p:tgtEl>
                                          <p:spTgt spid="215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animBg="1"/>
      <p:bldP spid="22" grpId="0" animBg="1"/>
      <p:bldP spid="21" grpId="0" animBg="1"/>
      <p:bldP spid="26" grpId="0" animBg="1"/>
      <p:bldP spid="25" grpId="0"/>
      <p:bldP spid="29" grpId="0"/>
      <p:bldP spid="31" grpId="0"/>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Text Box 5"/>
          <p:cNvSpPr txBox="1">
            <a:spLocks noChangeArrowheads="1"/>
          </p:cNvSpPr>
          <p:nvPr/>
        </p:nvSpPr>
        <p:spPr bwMode="auto">
          <a:xfrm>
            <a:off x="3124200" y="152400"/>
            <a:ext cx="2807179"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smtClean="0">
                <a:solidFill>
                  <a:srgbClr val="C00000"/>
                </a:solidFill>
                <a:latin typeface="Arial Black" pitchFamily="34" charset="0"/>
              </a:rPr>
              <a:t>LETTERING</a:t>
            </a:r>
            <a:endParaRPr lang="en-US" sz="3200" b="0" dirty="0">
              <a:solidFill>
                <a:srgbClr val="C00000"/>
              </a:solidFill>
              <a:latin typeface="Arial Black" pitchFamily="34" charset="0"/>
            </a:endParaRPr>
          </a:p>
        </p:txBody>
      </p:sp>
      <p:grpSp>
        <p:nvGrpSpPr>
          <p:cNvPr id="573446" name="Group 6"/>
          <p:cNvGrpSpPr>
            <a:grpSpLocks/>
          </p:cNvGrpSpPr>
          <p:nvPr/>
        </p:nvGrpSpPr>
        <p:grpSpPr bwMode="auto">
          <a:xfrm>
            <a:off x="228600" y="914401"/>
            <a:ext cx="8686800" cy="1371599"/>
            <a:chOff x="720" y="696"/>
            <a:chExt cx="4368" cy="480"/>
          </a:xfrm>
        </p:grpSpPr>
        <p:sp>
          <p:nvSpPr>
            <p:cNvPr id="573447" name="Rectangle 7"/>
            <p:cNvSpPr>
              <a:spLocks noChangeArrowheads="1"/>
            </p:cNvSpPr>
            <p:nvPr/>
          </p:nvSpPr>
          <p:spPr bwMode="auto">
            <a:xfrm>
              <a:off x="720" y="696"/>
              <a:ext cx="4368" cy="480"/>
            </a:xfrm>
            <a:prstGeom prst="rect">
              <a:avLst/>
            </a:prstGeom>
            <a:solidFill>
              <a:srgbClr val="FFFF99"/>
            </a:solidFill>
            <a:ln w="9525">
              <a:solidFill>
                <a:schemeClr val="tx1"/>
              </a:solidFill>
              <a:miter lim="800000"/>
              <a:headEnd/>
              <a:tailEnd/>
            </a:ln>
            <a:effectLst/>
          </p:spPr>
          <p:txBody>
            <a:bodyPr wrap="none" anchor="ctr"/>
            <a:lstStyle/>
            <a:p>
              <a:endParaRPr lang="en-IN"/>
            </a:p>
          </p:txBody>
        </p:sp>
        <p:sp>
          <p:nvSpPr>
            <p:cNvPr id="573448" name="Text Box 8"/>
            <p:cNvSpPr txBox="1">
              <a:spLocks noChangeArrowheads="1"/>
            </p:cNvSpPr>
            <p:nvPr/>
          </p:nvSpPr>
          <p:spPr bwMode="auto">
            <a:xfrm>
              <a:off x="746" y="720"/>
              <a:ext cx="4317" cy="388"/>
            </a:xfrm>
            <a:prstGeom prst="rect">
              <a:avLst/>
            </a:prstGeom>
            <a:noFill/>
            <a:ln w="9525">
              <a:noFill/>
              <a:miter lim="800000"/>
              <a:headEnd/>
              <a:tailEnd/>
            </a:ln>
            <a:effectLst/>
          </p:spPr>
          <p:txBody>
            <a:bodyPr wrap="square">
              <a:spAutoFit/>
            </a:bodyPr>
            <a:lstStyle/>
            <a:p>
              <a:pPr marL="88900" lvl="1" algn="just">
                <a:tabLst>
                  <a:tab pos="8343900" algn="l"/>
                </a:tabLst>
              </a:pPr>
              <a:r>
                <a:rPr lang="en-US" sz="2600" b="0" dirty="0" smtClean="0">
                  <a:latin typeface="Calibri" pitchFamily="34" charset="0"/>
                  <a:cs typeface="Calibri" pitchFamily="34" charset="0"/>
                </a:rPr>
                <a:t>Writing text on a drawing (e.g. titles, dimensions, scales) using letters which can be alphabets, numerals, symbols or punctuation marks to convey detailed information.</a:t>
              </a:r>
            </a:p>
          </p:txBody>
        </p:sp>
      </p:grpSp>
      <p:grpSp>
        <p:nvGrpSpPr>
          <p:cNvPr id="573495"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60" name="Text Box 25"/>
          <p:cNvSpPr txBox="1">
            <a:spLocks noChangeArrowheads="1"/>
          </p:cNvSpPr>
          <p:nvPr/>
        </p:nvSpPr>
        <p:spPr bwMode="auto">
          <a:xfrm>
            <a:off x="228600" y="2362200"/>
            <a:ext cx="3730508"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Features of Lettering</a:t>
            </a:r>
            <a:endParaRPr lang="en-US" sz="3000" b="0" dirty="0">
              <a:solidFill>
                <a:srgbClr val="7030A0"/>
              </a:solidFill>
              <a:latin typeface="Arial" charset="0"/>
            </a:endParaRPr>
          </a:p>
        </p:txBody>
      </p:sp>
      <p:sp>
        <p:nvSpPr>
          <p:cNvPr id="63" name="Text Box 6"/>
          <p:cNvSpPr txBox="1">
            <a:spLocks noChangeArrowheads="1"/>
          </p:cNvSpPr>
          <p:nvPr/>
        </p:nvSpPr>
        <p:spPr bwMode="auto">
          <a:xfrm>
            <a:off x="228600" y="2895600"/>
            <a:ext cx="8686800" cy="2092881"/>
          </a:xfrm>
          <a:prstGeom prst="rect">
            <a:avLst/>
          </a:prstGeom>
          <a:solidFill>
            <a:srgbClr val="CCFFCC"/>
          </a:solidFill>
          <a:ln w="9525">
            <a:noFill/>
            <a:miter lim="800000"/>
            <a:headEnd/>
            <a:tailEnd/>
          </a:ln>
          <a:effectLst/>
        </p:spPr>
        <p:txBody>
          <a:bodyPr wrap="square">
            <a:spAutoFit/>
          </a:bodyPr>
          <a:lstStyle/>
          <a:p>
            <a:pPr marL="514350" indent="-514350" algn="just">
              <a:buFont typeface="+mj-lt"/>
              <a:buAutoNum type="arabicPeriod"/>
            </a:pPr>
            <a:r>
              <a:rPr lang="en-IN" sz="2600" b="0" dirty="0" smtClean="0">
                <a:latin typeface="Calibri" pitchFamily="34" charset="0"/>
                <a:cs typeface="Calibri" pitchFamily="34" charset="0"/>
              </a:rPr>
              <a:t>Legibility</a:t>
            </a:r>
            <a:r>
              <a:rPr lang="en-IN" sz="2600" b="0" dirty="0">
                <a:latin typeface="Calibri" pitchFamily="34" charset="0"/>
                <a:cs typeface="Calibri" pitchFamily="34" charset="0"/>
              </a:rPr>
              <a:t>, uniformity, ease, </a:t>
            </a:r>
            <a:r>
              <a:rPr lang="en-IN" sz="2600" b="0" dirty="0" smtClean="0">
                <a:latin typeface="Calibri" pitchFamily="34" charset="0"/>
                <a:cs typeface="Calibri" pitchFamily="34" charset="0"/>
              </a:rPr>
              <a:t>rapidity of execution </a:t>
            </a:r>
            <a:r>
              <a:rPr lang="en-IN" sz="2600" b="0" dirty="0">
                <a:latin typeface="Calibri" pitchFamily="34" charset="0"/>
                <a:cs typeface="Calibri" pitchFamily="34" charset="0"/>
              </a:rPr>
              <a:t>and </a:t>
            </a:r>
            <a:r>
              <a:rPr lang="en-IN" sz="2600" b="0" dirty="0" smtClean="0">
                <a:latin typeface="Calibri" pitchFamily="34" charset="0"/>
                <a:cs typeface="Calibri" pitchFamily="34" charset="0"/>
              </a:rPr>
              <a:t>reproducibility</a:t>
            </a:r>
            <a:endParaRPr lang="en-IN" sz="2600" b="0" dirty="0">
              <a:latin typeface="Calibri" pitchFamily="34" charset="0"/>
              <a:cs typeface="Calibri" pitchFamily="34" charset="0"/>
            </a:endParaRPr>
          </a:p>
          <a:p>
            <a:pPr marL="514350" indent="-514350" algn="just">
              <a:buFont typeface="+mj-lt"/>
              <a:buAutoNum type="arabicPeriod"/>
            </a:pPr>
            <a:r>
              <a:rPr lang="en-IN" sz="2600" b="0" dirty="0">
                <a:latin typeface="Calibri" pitchFamily="34" charset="0"/>
                <a:cs typeface="Calibri" pitchFamily="34" charset="0"/>
              </a:rPr>
              <a:t>No ornamental </a:t>
            </a:r>
            <a:r>
              <a:rPr lang="en-IN" sz="2600" b="0" dirty="0" smtClean="0">
                <a:latin typeface="Calibri" pitchFamily="34" charset="0"/>
                <a:cs typeface="Calibri" pitchFamily="34" charset="0"/>
              </a:rPr>
              <a:t>or artistic and cursive style </a:t>
            </a:r>
            <a:r>
              <a:rPr lang="en-IN" sz="2600" b="0" dirty="0">
                <a:latin typeface="Calibri" pitchFamily="34" charset="0"/>
                <a:cs typeface="Calibri" pitchFamily="34" charset="0"/>
              </a:rPr>
              <a:t>of letter</a:t>
            </a:r>
          </a:p>
          <a:p>
            <a:pPr marL="514350" indent="-514350" algn="just">
              <a:buFont typeface="+mj-lt"/>
              <a:buAutoNum type="arabicPeriod"/>
            </a:pPr>
            <a:r>
              <a:rPr lang="en-IN" sz="2600" b="0" dirty="0" smtClean="0">
                <a:latin typeface="Calibri" pitchFamily="34" charset="0"/>
                <a:cs typeface="Calibri" pitchFamily="34" charset="0"/>
              </a:rPr>
              <a:t>Letters should be distinguishable </a:t>
            </a:r>
            <a:r>
              <a:rPr lang="en-IN" sz="2600" b="0" dirty="0">
                <a:latin typeface="Calibri" pitchFamily="34" charset="0"/>
                <a:cs typeface="Calibri" pitchFamily="34" charset="0"/>
              </a:rPr>
              <a:t>from each other in order to avoid any confusion even in case of slight mutilations</a:t>
            </a:r>
          </a:p>
        </p:txBody>
      </p:sp>
      <p:sp>
        <p:nvSpPr>
          <p:cNvPr id="69" name="Text Box 25"/>
          <p:cNvSpPr txBox="1">
            <a:spLocks noChangeArrowheads="1"/>
          </p:cNvSpPr>
          <p:nvPr/>
        </p:nvSpPr>
        <p:spPr bwMode="auto">
          <a:xfrm>
            <a:off x="228600" y="5105400"/>
            <a:ext cx="3257623"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0066CC"/>
                </a:solidFill>
                <a:latin typeface="Arial" charset="0"/>
              </a:rPr>
              <a:t>Standard followed</a:t>
            </a:r>
            <a:endParaRPr lang="en-US" sz="3000" b="0" dirty="0">
              <a:solidFill>
                <a:srgbClr val="0066CC"/>
              </a:solidFill>
              <a:latin typeface="Arial" charset="0"/>
            </a:endParaRPr>
          </a:p>
        </p:txBody>
      </p:sp>
      <p:grpSp>
        <p:nvGrpSpPr>
          <p:cNvPr id="71" name="Group 6"/>
          <p:cNvGrpSpPr>
            <a:grpSpLocks/>
          </p:cNvGrpSpPr>
          <p:nvPr/>
        </p:nvGrpSpPr>
        <p:grpSpPr bwMode="auto">
          <a:xfrm>
            <a:off x="228600" y="5638801"/>
            <a:ext cx="8686800" cy="1066799"/>
            <a:chOff x="720" y="696"/>
            <a:chExt cx="4368" cy="480"/>
          </a:xfrm>
        </p:grpSpPr>
        <p:sp>
          <p:nvSpPr>
            <p:cNvPr id="72" name="Rectangle 7"/>
            <p:cNvSpPr>
              <a:spLocks noChangeArrowheads="1"/>
            </p:cNvSpPr>
            <p:nvPr/>
          </p:nvSpPr>
          <p:spPr bwMode="auto">
            <a:xfrm>
              <a:off x="720" y="696"/>
              <a:ext cx="4368" cy="480"/>
            </a:xfrm>
            <a:prstGeom prst="rect">
              <a:avLst/>
            </a:prstGeom>
            <a:solidFill>
              <a:srgbClr val="FFFF99"/>
            </a:solidFill>
            <a:ln w="9525">
              <a:solidFill>
                <a:schemeClr val="tx1"/>
              </a:solidFill>
              <a:miter lim="800000"/>
              <a:headEnd/>
              <a:tailEnd/>
            </a:ln>
            <a:effectLst/>
          </p:spPr>
          <p:txBody>
            <a:bodyPr wrap="none" anchor="ctr"/>
            <a:lstStyle/>
            <a:p>
              <a:endParaRPr lang="en-IN"/>
            </a:p>
          </p:txBody>
        </p:sp>
        <p:sp>
          <p:nvSpPr>
            <p:cNvPr id="73" name="Text Box 8"/>
            <p:cNvSpPr txBox="1">
              <a:spLocks noChangeArrowheads="1"/>
            </p:cNvSpPr>
            <p:nvPr/>
          </p:nvSpPr>
          <p:spPr bwMode="auto">
            <a:xfrm>
              <a:off x="746" y="720"/>
              <a:ext cx="4317" cy="402"/>
            </a:xfrm>
            <a:prstGeom prst="rect">
              <a:avLst/>
            </a:prstGeom>
            <a:noFill/>
            <a:ln w="9525">
              <a:noFill/>
              <a:miter lim="800000"/>
              <a:headEnd/>
              <a:tailEnd/>
            </a:ln>
            <a:effectLst/>
          </p:spPr>
          <p:txBody>
            <a:bodyPr wrap="square">
              <a:spAutoFit/>
            </a:bodyPr>
            <a:lstStyle/>
            <a:p>
              <a:pPr marL="88900" lvl="1" algn="just">
                <a:tabLst>
                  <a:tab pos="8343900" algn="l"/>
                </a:tabLst>
              </a:pPr>
              <a:r>
                <a:rPr lang="en-US" sz="2600" b="0" dirty="0" smtClean="0">
                  <a:latin typeface="Calibri" pitchFamily="34" charset="0"/>
                  <a:cs typeface="Calibri" pitchFamily="34" charset="0"/>
                </a:rPr>
                <a:t>IS 9609 (Part 0): 2001 &amp; SP46: 2003 (lettering for technical drawings). This BIS standard is based on ISO 3098-0: 1997</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3"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0" y="0"/>
            <a:ext cx="89916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CC99">
                    <a:lumMod val="75000"/>
                  </a:srgbClr>
                </a:solidFill>
                <a:latin typeface="Arial" charset="0"/>
              </a:rPr>
              <a:t>Dimensioning of arc, fillets, angles &amp; </a:t>
            </a:r>
            <a:r>
              <a:rPr lang="en-US" sz="3000" u="sng" dirty="0" err="1" smtClean="0">
                <a:solidFill>
                  <a:srgbClr val="00CC99">
                    <a:lumMod val="75000"/>
                  </a:srgbClr>
                </a:solidFill>
                <a:latin typeface="Arial" charset="0"/>
              </a:rPr>
              <a:t>cyl</a:t>
            </a:r>
            <a:r>
              <a:rPr lang="en-US" sz="3000" u="sng" dirty="0" smtClean="0">
                <a:solidFill>
                  <a:srgbClr val="00CC99">
                    <a:lumMod val="75000"/>
                  </a:srgbClr>
                </a:solidFill>
                <a:latin typeface="Arial" charset="0"/>
              </a:rPr>
              <a:t>. </a:t>
            </a:r>
            <a:endParaRPr lang="en-US" sz="3000" u="sng" dirty="0">
              <a:solidFill>
                <a:srgbClr val="00CC99">
                  <a:lumMod val="75000"/>
                </a:srgbClr>
              </a:solidFill>
              <a:latin typeface="Arial" charset="0"/>
            </a:endParaRPr>
          </a:p>
        </p:txBody>
      </p:sp>
      <p:sp>
        <p:nvSpPr>
          <p:cNvPr id="61" name="Rectangle 60"/>
          <p:cNvSpPr/>
          <p:nvPr/>
        </p:nvSpPr>
        <p:spPr>
          <a:xfrm>
            <a:off x="152400" y="533400"/>
            <a:ext cx="8839200" cy="892552"/>
          </a:xfrm>
          <a:prstGeom prst="rect">
            <a:avLst/>
          </a:prstGeom>
          <a:solidFill>
            <a:schemeClr val="accent6">
              <a:lumMod val="20000"/>
              <a:lumOff val="80000"/>
            </a:schemeClr>
          </a:solidFill>
        </p:spPr>
        <p:txBody>
          <a:bodyPr wrap="square">
            <a:spAutoFit/>
          </a:bodyPr>
          <a:lstStyle/>
          <a:p>
            <a:pPr algn="just"/>
            <a:r>
              <a:rPr lang="en-US" sz="2600" b="0" u="sng" dirty="0" smtClean="0">
                <a:solidFill>
                  <a:srgbClr val="000000"/>
                </a:solidFill>
                <a:latin typeface="Calibri" pitchFamily="34" charset="0"/>
                <a:cs typeface="Calibri" pitchFamily="34" charset="0"/>
              </a:rPr>
              <a:t>Arc</a:t>
            </a:r>
            <a:r>
              <a:rPr lang="en-US" sz="2600" b="0" dirty="0" smtClean="0">
                <a:solidFill>
                  <a:srgbClr val="000000"/>
                </a:solidFill>
                <a:latin typeface="Calibri" pitchFamily="34" charset="0"/>
                <a:cs typeface="Calibri" pitchFamily="34" charset="0"/>
              </a:rPr>
              <a:t> shown by radius, precede by </a:t>
            </a:r>
            <a:r>
              <a:rPr lang="en-US" sz="2600" b="0" i="1" dirty="0" smtClean="0">
                <a:solidFill>
                  <a:srgbClr val="000000"/>
                </a:solidFill>
                <a:latin typeface="Calibri" pitchFamily="34" charset="0"/>
                <a:cs typeface="Calibri" pitchFamily="34" charset="0"/>
              </a:rPr>
              <a:t>R</a:t>
            </a:r>
            <a:r>
              <a:rPr lang="en-US" sz="2600" b="0" dirty="0" smtClean="0">
                <a:solidFill>
                  <a:srgbClr val="000000"/>
                </a:solidFill>
                <a:latin typeface="Calibri" pitchFamily="34" charset="0"/>
                <a:cs typeface="Calibri" pitchFamily="34" charset="0"/>
              </a:rPr>
              <a:t> symbol, center marked by cross, leaders. For large or small arc, center mark is omitted (10)</a:t>
            </a:r>
          </a:p>
        </p:txBody>
      </p:sp>
      <p:sp>
        <p:nvSpPr>
          <p:cNvPr id="21" name="Rectangle 20"/>
          <p:cNvSpPr/>
          <p:nvPr/>
        </p:nvSpPr>
        <p:spPr>
          <a:xfrm>
            <a:off x="152400" y="4765119"/>
            <a:ext cx="8839200" cy="2092881"/>
          </a:xfrm>
          <a:prstGeom prst="rect">
            <a:avLst/>
          </a:prstGeom>
          <a:solidFill>
            <a:schemeClr val="accent6">
              <a:lumMod val="20000"/>
              <a:lumOff val="80000"/>
            </a:schemeClr>
          </a:solidFill>
        </p:spPr>
        <p:txBody>
          <a:bodyPr wrap="square">
            <a:spAutoFit/>
          </a:bodyPr>
          <a:lstStyle/>
          <a:p>
            <a:pPr algn="just">
              <a:tabLst>
                <a:tab pos="623888" algn="l"/>
              </a:tabLst>
            </a:pPr>
            <a:r>
              <a:rPr lang="en-IN" sz="2600" b="0" u="sng" dirty="0" smtClean="0">
                <a:solidFill>
                  <a:srgbClr val="000000"/>
                </a:solidFill>
                <a:latin typeface="Calibri" pitchFamily="34" charset="0"/>
                <a:cs typeface="Calibri" pitchFamily="34" charset="0"/>
              </a:rPr>
              <a:t>Fillets</a:t>
            </a:r>
            <a:r>
              <a:rPr lang="en-IN" sz="2600" b="0" dirty="0" smtClean="0">
                <a:solidFill>
                  <a:srgbClr val="000000"/>
                </a:solidFill>
                <a:latin typeface="Calibri" pitchFamily="34" charset="0"/>
                <a:cs typeface="Calibri" pitchFamily="34" charset="0"/>
              </a:rPr>
              <a:t> are of standard size, such as metric R3 and R6. Thus, a note in the or simply lower portion of the drawing is given.</a:t>
            </a:r>
          </a:p>
          <a:p>
            <a:pPr algn="just">
              <a:tabLst>
                <a:tab pos="623888" algn="l"/>
              </a:tabLst>
            </a:pPr>
            <a:r>
              <a:rPr lang="en-IN" sz="2600" b="0" dirty="0" smtClean="0">
                <a:solidFill>
                  <a:srgbClr val="000000"/>
                </a:solidFill>
                <a:latin typeface="Calibri" pitchFamily="34" charset="0"/>
                <a:cs typeface="Calibri" pitchFamily="34" charset="0"/>
              </a:rPr>
              <a:t>FILLETS R6 AND ROUNDS R3 UNLESS OTHERWISE SPECIFIED  or</a:t>
            </a:r>
          </a:p>
          <a:p>
            <a:pPr algn="just">
              <a:tabLst>
                <a:tab pos="623888" algn="l"/>
              </a:tabLst>
            </a:pPr>
            <a:r>
              <a:rPr lang="en-IN" sz="2600" b="0" dirty="0" smtClean="0">
                <a:solidFill>
                  <a:srgbClr val="000000"/>
                </a:solidFill>
                <a:latin typeface="Calibri" pitchFamily="34" charset="0"/>
                <a:cs typeface="Calibri" pitchFamily="34" charset="0"/>
              </a:rPr>
              <a:t>ALL CASTING RADII R6 UNLESS NOTED or </a:t>
            </a:r>
          </a:p>
          <a:p>
            <a:pPr algn="just">
              <a:tabLst>
                <a:tab pos="623888" algn="l"/>
              </a:tabLst>
            </a:pPr>
            <a:r>
              <a:rPr lang="en-IN" sz="2600" b="0" dirty="0" smtClean="0">
                <a:solidFill>
                  <a:srgbClr val="000000"/>
                </a:solidFill>
                <a:latin typeface="Calibri" pitchFamily="34" charset="0"/>
                <a:cs typeface="Calibri" pitchFamily="34" charset="0"/>
              </a:rPr>
              <a:t>ALL FILLETS AND ROUNDS R6.</a:t>
            </a:r>
            <a:endParaRPr lang="en-US" sz="2600" b="0" dirty="0" smtClean="0">
              <a:solidFill>
                <a:srgbClr val="000000"/>
              </a:solidFill>
              <a:latin typeface="Calibri" pitchFamily="34" charset="0"/>
              <a:cs typeface="Calibri" pitchFamily="34" charset="0"/>
            </a:endParaRPr>
          </a:p>
        </p:txBody>
      </p:sp>
      <p:pic>
        <p:nvPicPr>
          <p:cNvPr id="22530" name="Picture 2"/>
          <p:cNvPicPr>
            <a:picLocks noChangeAspect="1" noChangeArrowheads="1"/>
          </p:cNvPicPr>
          <p:nvPr/>
        </p:nvPicPr>
        <p:blipFill>
          <a:blip r:embed="rId4"/>
          <a:srcRect b="12868"/>
          <a:stretch>
            <a:fillRect/>
          </a:stretch>
        </p:blipFill>
        <p:spPr bwMode="auto">
          <a:xfrm>
            <a:off x="4419600" y="1600200"/>
            <a:ext cx="4576764" cy="1524000"/>
          </a:xfrm>
          <a:prstGeom prst="rect">
            <a:avLst/>
          </a:prstGeom>
          <a:noFill/>
          <a:ln w="9525">
            <a:noFill/>
            <a:miter lim="800000"/>
            <a:headEnd/>
            <a:tailEnd/>
          </a:ln>
          <a:effectLst/>
        </p:spPr>
      </p:pic>
      <p:pic>
        <p:nvPicPr>
          <p:cNvPr id="22531" name="Picture 3"/>
          <p:cNvPicPr>
            <a:picLocks noChangeAspect="1" noChangeArrowheads="1"/>
          </p:cNvPicPr>
          <p:nvPr/>
        </p:nvPicPr>
        <p:blipFill>
          <a:blip r:embed="rId5"/>
          <a:srcRect/>
          <a:stretch>
            <a:fillRect/>
          </a:stretch>
        </p:blipFill>
        <p:spPr bwMode="auto">
          <a:xfrm>
            <a:off x="304800" y="3276600"/>
            <a:ext cx="8534400" cy="1529908"/>
          </a:xfrm>
          <a:prstGeom prst="rect">
            <a:avLst/>
          </a:prstGeom>
          <a:solidFill>
            <a:schemeClr val="accent6">
              <a:lumMod val="20000"/>
              <a:lumOff val="80000"/>
            </a:schemeClr>
          </a:solidFill>
          <a:ln w="9525">
            <a:noFill/>
            <a:miter lim="800000"/>
            <a:headEnd/>
            <a:tailEnd/>
          </a:ln>
          <a:effectLst/>
        </p:spPr>
      </p:pic>
      <p:sp>
        <p:nvSpPr>
          <p:cNvPr id="29" name="Rectangle 28"/>
          <p:cNvSpPr/>
          <p:nvPr/>
        </p:nvSpPr>
        <p:spPr>
          <a:xfrm>
            <a:off x="6096000" y="1600200"/>
            <a:ext cx="676788" cy="338554"/>
          </a:xfrm>
          <a:prstGeom prst="rect">
            <a:avLst/>
          </a:prstGeom>
        </p:spPr>
        <p:txBody>
          <a:bodyPr wrap="none">
            <a:spAutoFit/>
          </a:bodyPr>
          <a:lstStyle/>
          <a:p>
            <a:r>
              <a:rPr lang="en-IN" b="0" dirty="0" smtClean="0">
                <a:solidFill>
                  <a:srgbClr val="000000"/>
                </a:solidFill>
                <a:latin typeface="Calibri" pitchFamily="34" charset="0"/>
                <a:cs typeface="Calibri" pitchFamily="34" charset="0"/>
              </a:rPr>
              <a:t>Fig 10</a:t>
            </a:r>
            <a:endParaRPr lang="en-IN" dirty="0">
              <a:solidFill>
                <a:srgbClr val="000000"/>
              </a:solidFill>
            </a:endParaRPr>
          </a:p>
        </p:txBody>
      </p:sp>
      <p:pic>
        <p:nvPicPr>
          <p:cNvPr id="28" name="Picture 2"/>
          <p:cNvPicPr>
            <a:picLocks noChangeAspect="1" noChangeArrowheads="1"/>
          </p:cNvPicPr>
          <p:nvPr/>
        </p:nvPicPr>
        <p:blipFill>
          <a:blip r:embed="rId4"/>
          <a:srcRect t="87132" r="36000" b="4155"/>
          <a:stretch>
            <a:fillRect/>
          </a:stretch>
        </p:blipFill>
        <p:spPr bwMode="auto">
          <a:xfrm>
            <a:off x="4419600" y="1981200"/>
            <a:ext cx="3124200" cy="152400"/>
          </a:xfrm>
          <a:prstGeom prst="rect">
            <a:avLst/>
          </a:prstGeom>
          <a:noFill/>
          <a:ln w="9525">
            <a:noFill/>
            <a:miter lim="800000"/>
            <a:headEnd/>
            <a:tailEnd/>
          </a:ln>
          <a:effectLst/>
        </p:spPr>
      </p:pic>
      <p:pic>
        <p:nvPicPr>
          <p:cNvPr id="30" name="Picture 2"/>
          <p:cNvPicPr>
            <a:picLocks noChangeAspect="1" noChangeArrowheads="1"/>
          </p:cNvPicPr>
          <p:nvPr/>
        </p:nvPicPr>
        <p:blipFill>
          <a:blip r:embed="rId4"/>
          <a:srcRect l="78146" t="87132" r="14049" b="-202"/>
          <a:stretch>
            <a:fillRect/>
          </a:stretch>
        </p:blipFill>
        <p:spPr bwMode="auto">
          <a:xfrm>
            <a:off x="8001000" y="2819400"/>
            <a:ext cx="381000" cy="228600"/>
          </a:xfrm>
          <a:prstGeom prst="rect">
            <a:avLst/>
          </a:prstGeom>
          <a:noFill/>
          <a:ln w="9525">
            <a:noFill/>
            <a:miter lim="800000"/>
            <a:headEnd/>
            <a:tailEnd/>
          </a:ln>
          <a:effectLst/>
        </p:spPr>
      </p:pic>
      <p:pic>
        <p:nvPicPr>
          <p:cNvPr id="22532" name="Picture 4"/>
          <p:cNvPicPr>
            <a:picLocks noChangeAspect="1" noChangeArrowheads="1"/>
          </p:cNvPicPr>
          <p:nvPr/>
        </p:nvPicPr>
        <p:blipFill>
          <a:blip r:embed="rId6"/>
          <a:srcRect/>
          <a:stretch>
            <a:fillRect/>
          </a:stretch>
        </p:blipFill>
        <p:spPr bwMode="auto">
          <a:xfrm>
            <a:off x="838200" y="1600200"/>
            <a:ext cx="3584028" cy="1676400"/>
          </a:xfrm>
          <a:prstGeom prst="rect">
            <a:avLst/>
          </a:prstGeom>
          <a:noFill/>
          <a:ln w="9525">
            <a:noFill/>
            <a:miter lim="800000"/>
            <a:headEnd/>
            <a:tailEnd/>
          </a:ln>
          <a:effectLst/>
        </p:spPr>
      </p:pic>
      <p:sp>
        <p:nvSpPr>
          <p:cNvPr id="35" name="Text Box 25"/>
          <p:cNvSpPr txBox="1">
            <a:spLocks noChangeArrowheads="1"/>
          </p:cNvSpPr>
          <p:nvPr/>
        </p:nvSpPr>
        <p:spPr bwMode="auto">
          <a:xfrm>
            <a:off x="152400" y="1371600"/>
            <a:ext cx="5181600" cy="369332"/>
          </a:xfrm>
          <a:prstGeom prst="rect">
            <a:avLst/>
          </a:prstGeom>
          <a:noFill/>
          <a:ln w="9525">
            <a:noFill/>
            <a:miter lim="800000"/>
            <a:headEnd/>
            <a:tailEnd/>
          </a:ln>
          <a:effectLst/>
        </p:spPr>
        <p:txBody>
          <a:bodyPr wrap="square">
            <a:spAutoFit/>
          </a:bodyPr>
          <a:lstStyle/>
          <a:p>
            <a:pPr eaLnBrk="1" hangingPunct="1"/>
            <a:r>
              <a:rPr lang="en-US" sz="1800" u="sng" dirty="0" err="1" smtClean="0">
                <a:solidFill>
                  <a:srgbClr val="C00000"/>
                </a:solidFill>
                <a:latin typeface="Arial" charset="0"/>
              </a:rPr>
              <a:t>Cyl</a:t>
            </a:r>
            <a:r>
              <a:rPr lang="en-US" sz="1800" u="sng" dirty="0" smtClean="0">
                <a:solidFill>
                  <a:srgbClr val="C00000"/>
                </a:solidFill>
                <a:latin typeface="Arial" charset="0"/>
              </a:rPr>
              <a:t>. dimensioning</a:t>
            </a:r>
            <a:endParaRPr lang="en-US" sz="1800" u="sng" dirty="0">
              <a:solidFill>
                <a:srgbClr val="C00000"/>
              </a:solidFill>
              <a:latin typeface="Arial" charset="0"/>
            </a:endParaRPr>
          </a:p>
        </p:txBody>
      </p:sp>
      <p:sp>
        <p:nvSpPr>
          <p:cNvPr id="27" name="Text Box 25"/>
          <p:cNvSpPr txBox="1">
            <a:spLocks noChangeArrowheads="1"/>
          </p:cNvSpPr>
          <p:nvPr/>
        </p:nvSpPr>
        <p:spPr bwMode="auto">
          <a:xfrm>
            <a:off x="3429000" y="3276600"/>
            <a:ext cx="2057400" cy="646331"/>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Angle dimensioning</a:t>
            </a:r>
            <a:endParaRPr lang="en-US" sz="1800" u="sng" dirty="0">
              <a:solidFill>
                <a:srgbClr val="C00000"/>
              </a:solidFill>
              <a:latin typeface="Arial" charset="0"/>
            </a:endParaRPr>
          </a:p>
        </p:txBody>
      </p:sp>
    </p:spTree>
    <p:extLst>
      <p:ext uri="{BB962C8B-B14F-4D97-AF65-F5344CB8AC3E}">
        <p14:creationId xmlns:p14="http://schemas.microsoft.com/office/powerpoint/2010/main" val="394402261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0" y="0"/>
            <a:ext cx="91440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Dimensioning of spherical, conical, tapered</a:t>
            </a:r>
            <a:endParaRPr lang="en-US" sz="3000" u="sng" dirty="0">
              <a:solidFill>
                <a:srgbClr val="7030A0"/>
              </a:solidFill>
              <a:latin typeface="Arial" charset="0"/>
            </a:endParaRPr>
          </a:p>
        </p:txBody>
      </p:sp>
      <p:sp>
        <p:nvSpPr>
          <p:cNvPr id="35" name="Text Box 25"/>
          <p:cNvSpPr txBox="1">
            <a:spLocks noChangeArrowheads="1"/>
          </p:cNvSpPr>
          <p:nvPr/>
        </p:nvSpPr>
        <p:spPr bwMode="auto">
          <a:xfrm>
            <a:off x="152400" y="533400"/>
            <a:ext cx="51816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Spherical feature dimensioning</a:t>
            </a:r>
            <a:endParaRPr lang="en-US" sz="1800" u="sng" dirty="0">
              <a:solidFill>
                <a:srgbClr val="C00000"/>
              </a:solidFill>
              <a:latin typeface="Arial" charset="0"/>
            </a:endParaRPr>
          </a:p>
        </p:txBody>
      </p:sp>
      <p:pic>
        <p:nvPicPr>
          <p:cNvPr id="22533" name="Picture 5"/>
          <p:cNvPicPr>
            <a:picLocks noChangeAspect="1" noChangeArrowheads="1"/>
          </p:cNvPicPr>
          <p:nvPr/>
        </p:nvPicPr>
        <p:blipFill>
          <a:blip r:embed="rId3"/>
          <a:srcRect r="35953"/>
          <a:stretch>
            <a:fillRect/>
          </a:stretch>
        </p:blipFill>
        <p:spPr bwMode="auto">
          <a:xfrm>
            <a:off x="381000" y="990600"/>
            <a:ext cx="4114800" cy="2011183"/>
          </a:xfrm>
          <a:prstGeom prst="rect">
            <a:avLst/>
          </a:prstGeom>
          <a:noFill/>
          <a:ln w="9525">
            <a:noFill/>
            <a:miter lim="800000"/>
            <a:headEnd/>
            <a:tailEnd/>
          </a:ln>
          <a:effectLst/>
        </p:spPr>
      </p:pic>
      <p:pic>
        <p:nvPicPr>
          <p:cNvPr id="22534" name="Picture 6"/>
          <p:cNvPicPr>
            <a:picLocks noChangeAspect="1" noChangeArrowheads="1"/>
          </p:cNvPicPr>
          <p:nvPr/>
        </p:nvPicPr>
        <p:blipFill>
          <a:blip r:embed="rId4"/>
          <a:srcRect/>
          <a:stretch>
            <a:fillRect/>
          </a:stretch>
        </p:blipFill>
        <p:spPr bwMode="auto">
          <a:xfrm>
            <a:off x="381000" y="3276600"/>
            <a:ext cx="8001000" cy="1971675"/>
          </a:xfrm>
          <a:prstGeom prst="rect">
            <a:avLst/>
          </a:prstGeom>
          <a:noFill/>
          <a:ln w="9525">
            <a:noFill/>
            <a:miter lim="800000"/>
            <a:headEnd/>
            <a:tailEnd/>
          </a:ln>
          <a:effectLst/>
        </p:spPr>
      </p:pic>
      <p:sp>
        <p:nvSpPr>
          <p:cNvPr id="36" name="Text Box 25"/>
          <p:cNvSpPr txBox="1">
            <a:spLocks noChangeArrowheads="1"/>
          </p:cNvSpPr>
          <p:nvPr/>
        </p:nvSpPr>
        <p:spPr bwMode="auto">
          <a:xfrm>
            <a:off x="304800" y="2971800"/>
            <a:ext cx="51816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Conical feature dimensioning</a:t>
            </a:r>
            <a:endParaRPr lang="en-US" sz="1800" u="sng" dirty="0">
              <a:solidFill>
                <a:srgbClr val="C00000"/>
              </a:solidFill>
              <a:latin typeface="Arial" charset="0"/>
            </a:endParaRPr>
          </a:p>
        </p:txBody>
      </p:sp>
      <p:sp>
        <p:nvSpPr>
          <p:cNvPr id="44" name="Text Box 25"/>
          <p:cNvSpPr txBox="1">
            <a:spLocks noChangeArrowheads="1"/>
          </p:cNvSpPr>
          <p:nvPr/>
        </p:nvSpPr>
        <p:spPr bwMode="auto">
          <a:xfrm>
            <a:off x="304800" y="5257800"/>
            <a:ext cx="3048000" cy="646331"/>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Flat tapered feature dimensioning</a:t>
            </a:r>
            <a:endParaRPr lang="en-US" sz="1800" u="sng" dirty="0">
              <a:solidFill>
                <a:srgbClr val="C00000"/>
              </a:solidFill>
              <a:latin typeface="Arial" charset="0"/>
            </a:endParaRPr>
          </a:p>
        </p:txBody>
      </p:sp>
      <p:pic>
        <p:nvPicPr>
          <p:cNvPr id="22535" name="Picture 7"/>
          <p:cNvPicPr>
            <a:picLocks noChangeAspect="1" noChangeArrowheads="1"/>
          </p:cNvPicPr>
          <p:nvPr/>
        </p:nvPicPr>
        <p:blipFill>
          <a:blip r:embed="rId5"/>
          <a:srcRect/>
          <a:stretch>
            <a:fillRect/>
          </a:stretch>
        </p:blipFill>
        <p:spPr bwMode="auto">
          <a:xfrm>
            <a:off x="3619500" y="5236679"/>
            <a:ext cx="5524500" cy="1621321"/>
          </a:xfrm>
          <a:prstGeom prst="rect">
            <a:avLst/>
          </a:prstGeom>
          <a:noFill/>
          <a:ln w="9525">
            <a:noFill/>
            <a:miter lim="800000"/>
            <a:headEnd/>
            <a:tailEnd/>
          </a:ln>
          <a:effectLst/>
        </p:spPr>
      </p:pic>
      <p:pic>
        <p:nvPicPr>
          <p:cNvPr id="36866" name="Picture 2"/>
          <p:cNvPicPr>
            <a:picLocks noChangeAspect="1" noChangeArrowheads="1"/>
          </p:cNvPicPr>
          <p:nvPr/>
        </p:nvPicPr>
        <p:blipFill>
          <a:blip r:embed="rId6"/>
          <a:srcRect/>
          <a:stretch>
            <a:fillRect/>
          </a:stretch>
        </p:blipFill>
        <p:spPr bwMode="auto">
          <a:xfrm>
            <a:off x="7467600" y="762000"/>
            <a:ext cx="1420483" cy="2352675"/>
          </a:xfrm>
          <a:prstGeom prst="rect">
            <a:avLst/>
          </a:prstGeom>
          <a:noFill/>
          <a:ln w="9525">
            <a:noFill/>
            <a:miter lim="800000"/>
            <a:headEnd/>
            <a:tailEnd/>
          </a:ln>
          <a:effectLst/>
        </p:spPr>
      </p:pic>
      <p:cxnSp>
        <p:nvCxnSpPr>
          <p:cNvPr id="17" name="Straight Connector 16"/>
          <p:cNvCxnSpPr/>
          <p:nvPr/>
        </p:nvCxnSpPr>
        <p:spPr bwMode="auto">
          <a:xfrm rot="5400000">
            <a:off x="5715794" y="1828006"/>
            <a:ext cx="27432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36867" name="Picture 3"/>
          <p:cNvPicPr>
            <a:picLocks noChangeAspect="1" noChangeArrowheads="1"/>
          </p:cNvPicPr>
          <p:nvPr/>
        </p:nvPicPr>
        <p:blipFill>
          <a:blip r:embed="rId7"/>
          <a:srcRect/>
          <a:stretch>
            <a:fillRect/>
          </a:stretch>
        </p:blipFill>
        <p:spPr bwMode="auto">
          <a:xfrm>
            <a:off x="4724400" y="609600"/>
            <a:ext cx="1219813" cy="2590800"/>
          </a:xfrm>
          <a:prstGeom prst="rect">
            <a:avLst/>
          </a:prstGeom>
          <a:noFill/>
          <a:ln w="9525">
            <a:noFill/>
            <a:miter lim="800000"/>
            <a:headEnd/>
            <a:tailEnd/>
          </a:ln>
          <a:effectLst/>
        </p:spPr>
      </p:pic>
    </p:spTree>
    <p:extLst>
      <p:ext uri="{BB962C8B-B14F-4D97-AF65-F5344CB8AC3E}">
        <p14:creationId xmlns:p14="http://schemas.microsoft.com/office/powerpoint/2010/main" val="396425477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0" y="0"/>
            <a:ext cx="91440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CC99">
                    <a:lumMod val="75000"/>
                  </a:srgbClr>
                </a:solidFill>
                <a:latin typeface="Arial" charset="0"/>
              </a:rPr>
              <a:t>Dimensioning- square, chamfered, countersunk</a:t>
            </a:r>
            <a:endParaRPr lang="en-US" sz="3000" u="sng" dirty="0">
              <a:solidFill>
                <a:srgbClr val="00CC99">
                  <a:lumMod val="75000"/>
                </a:srgbClr>
              </a:solidFill>
              <a:latin typeface="Arial" charset="0"/>
            </a:endParaRPr>
          </a:p>
        </p:txBody>
      </p:sp>
      <p:sp>
        <p:nvSpPr>
          <p:cNvPr id="36" name="Text Box 25"/>
          <p:cNvSpPr txBox="1">
            <a:spLocks noChangeArrowheads="1"/>
          </p:cNvSpPr>
          <p:nvPr/>
        </p:nvSpPr>
        <p:spPr bwMode="auto">
          <a:xfrm>
            <a:off x="228600" y="2438400"/>
            <a:ext cx="51816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External Chamfer dimensioning</a:t>
            </a:r>
            <a:endParaRPr lang="en-US" sz="1800" u="sng" dirty="0">
              <a:solidFill>
                <a:srgbClr val="C00000"/>
              </a:solidFill>
              <a:latin typeface="Arial" charset="0"/>
            </a:endParaRPr>
          </a:p>
        </p:txBody>
      </p:sp>
      <p:pic>
        <p:nvPicPr>
          <p:cNvPr id="23554" name="Picture 2"/>
          <p:cNvPicPr>
            <a:picLocks noChangeAspect="1" noChangeArrowheads="1"/>
          </p:cNvPicPr>
          <p:nvPr/>
        </p:nvPicPr>
        <p:blipFill>
          <a:blip r:embed="rId3"/>
          <a:srcRect/>
          <a:stretch>
            <a:fillRect/>
          </a:stretch>
        </p:blipFill>
        <p:spPr bwMode="auto">
          <a:xfrm>
            <a:off x="9448800" y="1905000"/>
            <a:ext cx="8172450" cy="1800225"/>
          </a:xfrm>
          <a:prstGeom prst="rect">
            <a:avLst/>
          </a:prstGeom>
          <a:noFill/>
          <a:ln w="9525">
            <a:noFill/>
            <a:miter lim="800000"/>
            <a:headEnd/>
            <a:tailEnd/>
          </a:ln>
          <a:effectLst/>
        </p:spPr>
      </p:pic>
      <p:sp>
        <p:nvSpPr>
          <p:cNvPr id="35" name="Text Box 25"/>
          <p:cNvSpPr txBox="1">
            <a:spLocks noChangeArrowheads="1"/>
          </p:cNvSpPr>
          <p:nvPr/>
        </p:nvSpPr>
        <p:spPr bwMode="auto">
          <a:xfrm>
            <a:off x="152400" y="533400"/>
            <a:ext cx="1981200" cy="646331"/>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Square feature dimensioning</a:t>
            </a:r>
            <a:endParaRPr lang="en-US" sz="1800" u="sng" dirty="0">
              <a:solidFill>
                <a:srgbClr val="C00000"/>
              </a:solidFill>
              <a:latin typeface="Arial" charset="0"/>
            </a:endParaRPr>
          </a:p>
        </p:txBody>
      </p:sp>
      <p:pic>
        <p:nvPicPr>
          <p:cNvPr id="23555" name="Picture 3"/>
          <p:cNvPicPr>
            <a:picLocks noChangeAspect="1" noChangeArrowheads="1"/>
          </p:cNvPicPr>
          <p:nvPr/>
        </p:nvPicPr>
        <p:blipFill>
          <a:blip r:embed="rId4"/>
          <a:srcRect b="60548"/>
          <a:stretch>
            <a:fillRect/>
          </a:stretch>
        </p:blipFill>
        <p:spPr bwMode="auto">
          <a:xfrm>
            <a:off x="304800" y="2819400"/>
            <a:ext cx="5562600" cy="1371600"/>
          </a:xfrm>
          <a:prstGeom prst="rect">
            <a:avLst/>
          </a:prstGeom>
          <a:noFill/>
          <a:ln w="9525">
            <a:noFill/>
            <a:miter lim="800000"/>
            <a:headEnd/>
            <a:tailEnd/>
          </a:ln>
          <a:effectLst/>
        </p:spPr>
      </p:pic>
      <p:pic>
        <p:nvPicPr>
          <p:cNvPr id="19" name="Picture 3"/>
          <p:cNvPicPr>
            <a:picLocks noChangeAspect="1" noChangeArrowheads="1"/>
          </p:cNvPicPr>
          <p:nvPr/>
        </p:nvPicPr>
        <p:blipFill>
          <a:blip r:embed="rId4"/>
          <a:srcRect t="56986"/>
          <a:stretch>
            <a:fillRect/>
          </a:stretch>
        </p:blipFill>
        <p:spPr bwMode="auto">
          <a:xfrm>
            <a:off x="381000" y="4724400"/>
            <a:ext cx="5562600" cy="1495425"/>
          </a:xfrm>
          <a:prstGeom prst="rect">
            <a:avLst/>
          </a:prstGeom>
          <a:noFill/>
          <a:ln w="9525">
            <a:noFill/>
            <a:miter lim="800000"/>
            <a:headEnd/>
            <a:tailEnd/>
          </a:ln>
          <a:effectLst/>
        </p:spPr>
      </p:pic>
      <p:sp>
        <p:nvSpPr>
          <p:cNvPr id="20" name="Text Box 25"/>
          <p:cNvSpPr txBox="1">
            <a:spLocks noChangeArrowheads="1"/>
          </p:cNvSpPr>
          <p:nvPr/>
        </p:nvSpPr>
        <p:spPr bwMode="auto">
          <a:xfrm>
            <a:off x="228600" y="4267200"/>
            <a:ext cx="51816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Internal Chamfer dimensioning</a:t>
            </a:r>
            <a:endParaRPr lang="en-US" sz="1800" u="sng" dirty="0">
              <a:solidFill>
                <a:srgbClr val="C00000"/>
              </a:solidFill>
              <a:latin typeface="Arial" charset="0"/>
            </a:endParaRPr>
          </a:p>
        </p:txBody>
      </p:sp>
      <p:sp>
        <p:nvSpPr>
          <p:cNvPr id="44" name="Text Box 25"/>
          <p:cNvSpPr txBox="1">
            <a:spLocks noChangeArrowheads="1"/>
          </p:cNvSpPr>
          <p:nvPr/>
        </p:nvSpPr>
        <p:spPr bwMode="auto">
          <a:xfrm>
            <a:off x="5867400" y="2438400"/>
            <a:ext cx="32766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Countersunk dimensioning</a:t>
            </a:r>
            <a:endParaRPr lang="en-US" sz="1800" u="sng" dirty="0">
              <a:solidFill>
                <a:srgbClr val="C00000"/>
              </a:solidFill>
              <a:latin typeface="Arial" charset="0"/>
            </a:endParaRPr>
          </a:p>
        </p:txBody>
      </p:sp>
      <p:pic>
        <p:nvPicPr>
          <p:cNvPr id="22" name="Picture 4"/>
          <p:cNvPicPr>
            <a:picLocks noChangeAspect="1" noChangeArrowheads="1"/>
          </p:cNvPicPr>
          <p:nvPr/>
        </p:nvPicPr>
        <p:blipFill>
          <a:blip r:embed="rId5"/>
          <a:srcRect r="35950"/>
          <a:stretch>
            <a:fillRect/>
          </a:stretch>
        </p:blipFill>
        <p:spPr bwMode="auto">
          <a:xfrm>
            <a:off x="6019800" y="2895600"/>
            <a:ext cx="3124200" cy="1554443"/>
          </a:xfrm>
          <a:prstGeom prst="rect">
            <a:avLst/>
          </a:prstGeom>
          <a:noFill/>
          <a:ln w="9525">
            <a:noFill/>
            <a:miter lim="800000"/>
            <a:headEnd/>
            <a:tailEnd/>
          </a:ln>
          <a:effectLst/>
        </p:spPr>
      </p:pic>
      <p:pic>
        <p:nvPicPr>
          <p:cNvPr id="23556" name="Picture 4"/>
          <p:cNvPicPr>
            <a:picLocks noChangeAspect="1" noChangeArrowheads="1"/>
          </p:cNvPicPr>
          <p:nvPr/>
        </p:nvPicPr>
        <p:blipFill>
          <a:blip r:embed="rId5"/>
          <a:srcRect l="67582"/>
          <a:stretch>
            <a:fillRect/>
          </a:stretch>
        </p:blipFill>
        <p:spPr bwMode="auto">
          <a:xfrm>
            <a:off x="6858000" y="4267200"/>
            <a:ext cx="1966913" cy="1933575"/>
          </a:xfrm>
          <a:prstGeom prst="rect">
            <a:avLst/>
          </a:prstGeom>
          <a:noFill/>
          <a:ln w="9525">
            <a:noFill/>
            <a:miter lim="800000"/>
            <a:headEnd/>
            <a:tailEnd/>
          </a:ln>
          <a:effectLst/>
        </p:spPr>
      </p:pic>
      <p:cxnSp>
        <p:nvCxnSpPr>
          <p:cNvPr id="24" name="Straight Connector 23"/>
          <p:cNvCxnSpPr/>
          <p:nvPr/>
        </p:nvCxnSpPr>
        <p:spPr bwMode="auto">
          <a:xfrm rot="5400000">
            <a:off x="4077494" y="4609306"/>
            <a:ext cx="3733800" cy="1588"/>
          </a:xfrm>
          <a:prstGeom prst="line">
            <a:avLst/>
          </a:prstGeom>
          <a:solidFill>
            <a:schemeClr val="accent1"/>
          </a:solidFill>
          <a:ln w="12700" cap="flat" cmpd="sng" algn="ctr">
            <a:solidFill>
              <a:schemeClr val="tx1"/>
            </a:solidFill>
            <a:prstDash val="solid"/>
            <a:round/>
            <a:headEnd type="none" w="med" len="med"/>
            <a:tailEnd type="none" w="med" len="med"/>
          </a:ln>
          <a:effectLst/>
        </p:spPr>
      </p:cxnSp>
      <p:pic>
        <p:nvPicPr>
          <p:cNvPr id="37890" name="Picture 2"/>
          <p:cNvPicPr>
            <a:picLocks noChangeAspect="1" noChangeArrowheads="1"/>
          </p:cNvPicPr>
          <p:nvPr/>
        </p:nvPicPr>
        <p:blipFill>
          <a:blip r:embed="rId6"/>
          <a:srcRect/>
          <a:stretch>
            <a:fillRect/>
          </a:stretch>
        </p:blipFill>
        <p:spPr bwMode="auto">
          <a:xfrm>
            <a:off x="3962400" y="609600"/>
            <a:ext cx="1452563" cy="1926716"/>
          </a:xfrm>
          <a:prstGeom prst="rect">
            <a:avLst/>
          </a:prstGeom>
          <a:noFill/>
          <a:ln w="9525">
            <a:noFill/>
            <a:miter lim="800000"/>
            <a:headEnd/>
            <a:tailEnd/>
          </a:ln>
          <a:effectLst/>
        </p:spPr>
      </p:pic>
      <p:pic>
        <p:nvPicPr>
          <p:cNvPr id="37891" name="Picture 3"/>
          <p:cNvPicPr>
            <a:picLocks noChangeAspect="1" noChangeArrowheads="1"/>
          </p:cNvPicPr>
          <p:nvPr/>
        </p:nvPicPr>
        <p:blipFill>
          <a:blip r:embed="rId7"/>
          <a:srcRect/>
          <a:stretch>
            <a:fillRect/>
          </a:stretch>
        </p:blipFill>
        <p:spPr bwMode="auto">
          <a:xfrm>
            <a:off x="2286000" y="609599"/>
            <a:ext cx="990600" cy="1843817"/>
          </a:xfrm>
          <a:prstGeom prst="rect">
            <a:avLst/>
          </a:prstGeom>
          <a:noFill/>
          <a:ln w="9525">
            <a:noFill/>
            <a:miter lim="800000"/>
            <a:headEnd/>
            <a:tailEnd/>
          </a:ln>
          <a:effectLst/>
        </p:spPr>
      </p:pic>
    </p:spTree>
    <p:extLst>
      <p:ext uri="{BB962C8B-B14F-4D97-AF65-F5344CB8AC3E}">
        <p14:creationId xmlns:p14="http://schemas.microsoft.com/office/powerpoint/2010/main" val="19927518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7" name="Picture 11"/>
          <p:cNvPicPr>
            <a:picLocks noChangeAspect="1" noChangeArrowheads="1"/>
          </p:cNvPicPr>
          <p:nvPr/>
        </p:nvPicPr>
        <p:blipFill>
          <a:blip r:embed="rId2"/>
          <a:srcRect/>
          <a:stretch>
            <a:fillRect/>
          </a:stretch>
        </p:blipFill>
        <p:spPr bwMode="auto">
          <a:xfrm>
            <a:off x="1" y="4495800"/>
            <a:ext cx="7543799" cy="1909823"/>
          </a:xfrm>
          <a:prstGeom prst="rect">
            <a:avLst/>
          </a:prstGeom>
          <a:noFill/>
          <a:ln w="9525">
            <a:noFill/>
            <a:miter lim="800000"/>
            <a:headEnd/>
            <a:tailEnd/>
          </a:ln>
          <a:effectLst/>
        </p:spPr>
      </p:pic>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3"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0" y="0"/>
            <a:ext cx="91440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2060"/>
                </a:solidFill>
                <a:latin typeface="Arial" charset="0"/>
              </a:rPr>
              <a:t>Dimensioning- screw threads</a:t>
            </a:r>
            <a:endParaRPr lang="en-US" sz="3000" u="sng" dirty="0">
              <a:solidFill>
                <a:srgbClr val="002060"/>
              </a:solidFill>
              <a:latin typeface="Arial" charset="0"/>
            </a:endParaRPr>
          </a:p>
        </p:txBody>
      </p:sp>
      <p:sp>
        <p:nvSpPr>
          <p:cNvPr id="21" name="Rectangle 20"/>
          <p:cNvSpPr/>
          <p:nvPr/>
        </p:nvSpPr>
        <p:spPr>
          <a:xfrm>
            <a:off x="5867400" y="762000"/>
            <a:ext cx="3276600" cy="1785104"/>
          </a:xfrm>
          <a:prstGeom prst="rect">
            <a:avLst/>
          </a:prstGeom>
          <a:solidFill>
            <a:schemeClr val="accent6">
              <a:lumMod val="20000"/>
              <a:lumOff val="80000"/>
            </a:schemeClr>
          </a:solidFill>
        </p:spPr>
        <p:txBody>
          <a:bodyPr wrap="square">
            <a:spAutoFit/>
          </a:bodyPr>
          <a:lstStyle/>
          <a:p>
            <a:pPr algn="just">
              <a:tabLst>
                <a:tab pos="623888" algn="l"/>
              </a:tabLst>
            </a:pPr>
            <a:r>
              <a:rPr lang="en-IN" sz="2200" b="0" u="sng" dirty="0" smtClean="0">
                <a:solidFill>
                  <a:srgbClr val="000000"/>
                </a:solidFill>
                <a:latin typeface="Calibri" pitchFamily="34" charset="0"/>
                <a:cs typeface="Calibri" pitchFamily="34" charset="0"/>
              </a:rPr>
              <a:t>Metric thread</a:t>
            </a:r>
          </a:p>
          <a:p>
            <a:pPr algn="just">
              <a:tabLst>
                <a:tab pos="623888" algn="l"/>
              </a:tabLst>
            </a:pPr>
            <a:r>
              <a:rPr lang="en-IN" sz="2200" b="0" dirty="0" smtClean="0">
                <a:solidFill>
                  <a:srgbClr val="000000"/>
                </a:solidFill>
                <a:latin typeface="Calibri" pitchFamily="34" charset="0"/>
                <a:cs typeface="Calibri" pitchFamily="34" charset="0"/>
              </a:rPr>
              <a:t>Nominal dia. = 12mm</a:t>
            </a:r>
          </a:p>
          <a:p>
            <a:pPr algn="just">
              <a:tabLst>
                <a:tab pos="623888" algn="l"/>
              </a:tabLst>
            </a:pPr>
            <a:r>
              <a:rPr lang="en-US" sz="2200" b="0" dirty="0" smtClean="0">
                <a:solidFill>
                  <a:srgbClr val="000000"/>
                </a:solidFill>
                <a:latin typeface="Calibri" pitchFamily="34" charset="0"/>
                <a:cs typeface="Calibri" pitchFamily="34" charset="0"/>
              </a:rPr>
              <a:t>Depth of drilled hole = 22mm</a:t>
            </a:r>
          </a:p>
          <a:p>
            <a:pPr algn="just">
              <a:tabLst>
                <a:tab pos="623888" algn="l"/>
              </a:tabLst>
            </a:pPr>
            <a:r>
              <a:rPr lang="en-US" sz="2200" b="0" dirty="0" smtClean="0">
                <a:solidFill>
                  <a:srgbClr val="000000"/>
                </a:solidFill>
                <a:latin typeface="Calibri" pitchFamily="34" charset="0"/>
                <a:cs typeface="Calibri" pitchFamily="34" charset="0"/>
              </a:rPr>
              <a:t>Threaded length = 18mm</a:t>
            </a:r>
          </a:p>
        </p:txBody>
      </p:sp>
      <p:pic>
        <p:nvPicPr>
          <p:cNvPr id="24578" name="Picture 2"/>
          <p:cNvPicPr>
            <a:picLocks noChangeAspect="1" noChangeArrowheads="1"/>
          </p:cNvPicPr>
          <p:nvPr/>
        </p:nvPicPr>
        <p:blipFill>
          <a:blip r:embed="rId4"/>
          <a:srcRect/>
          <a:stretch>
            <a:fillRect/>
          </a:stretch>
        </p:blipFill>
        <p:spPr bwMode="auto">
          <a:xfrm>
            <a:off x="152400" y="533400"/>
            <a:ext cx="5800725" cy="2266950"/>
          </a:xfrm>
          <a:prstGeom prst="rect">
            <a:avLst/>
          </a:prstGeom>
          <a:noFill/>
          <a:ln w="9525">
            <a:noFill/>
            <a:miter lim="800000"/>
            <a:headEnd/>
            <a:tailEnd/>
          </a:ln>
          <a:effectLst/>
        </p:spPr>
      </p:pic>
      <p:sp>
        <p:nvSpPr>
          <p:cNvPr id="23" name="Text Box 25"/>
          <p:cNvSpPr txBox="1">
            <a:spLocks noChangeArrowheads="1"/>
          </p:cNvSpPr>
          <p:nvPr/>
        </p:nvSpPr>
        <p:spPr bwMode="auto">
          <a:xfrm>
            <a:off x="533400" y="2514600"/>
            <a:ext cx="2286000" cy="369332"/>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External thread</a:t>
            </a:r>
            <a:endParaRPr lang="en-US" sz="1800" u="sng" dirty="0">
              <a:solidFill>
                <a:srgbClr val="C00000"/>
              </a:solidFill>
              <a:latin typeface="Arial" charset="0"/>
            </a:endParaRPr>
          </a:p>
        </p:txBody>
      </p:sp>
      <p:sp>
        <p:nvSpPr>
          <p:cNvPr id="25" name="Text Box 25"/>
          <p:cNvSpPr txBox="1">
            <a:spLocks noChangeArrowheads="1"/>
          </p:cNvSpPr>
          <p:nvPr/>
        </p:nvSpPr>
        <p:spPr bwMode="auto">
          <a:xfrm>
            <a:off x="3886200" y="2743200"/>
            <a:ext cx="1600200" cy="646331"/>
          </a:xfrm>
          <a:prstGeom prst="rect">
            <a:avLst/>
          </a:prstGeom>
          <a:noFill/>
          <a:ln w="9525">
            <a:noFill/>
            <a:miter lim="800000"/>
            <a:headEnd/>
            <a:tailEnd/>
          </a:ln>
          <a:effectLst/>
        </p:spPr>
        <p:txBody>
          <a:bodyPr wrap="square">
            <a:spAutoFit/>
          </a:bodyPr>
          <a:lstStyle/>
          <a:p>
            <a:pPr eaLnBrk="1" hangingPunct="1"/>
            <a:r>
              <a:rPr lang="en-US" sz="1800" u="sng" dirty="0" smtClean="0">
                <a:solidFill>
                  <a:srgbClr val="C00000"/>
                </a:solidFill>
                <a:latin typeface="Arial" charset="0"/>
              </a:rPr>
              <a:t>Internal thread</a:t>
            </a:r>
            <a:endParaRPr lang="en-US" sz="1800" u="sng" dirty="0">
              <a:solidFill>
                <a:srgbClr val="C00000"/>
              </a:solidFill>
              <a:latin typeface="Arial" charset="0"/>
            </a:endParaRPr>
          </a:p>
        </p:txBody>
      </p:sp>
      <p:pic>
        <p:nvPicPr>
          <p:cNvPr id="24579" name="Picture 3"/>
          <p:cNvPicPr>
            <a:picLocks noChangeAspect="1" noChangeArrowheads="1"/>
          </p:cNvPicPr>
          <p:nvPr/>
        </p:nvPicPr>
        <p:blipFill>
          <a:blip r:embed="rId5"/>
          <a:srcRect/>
          <a:stretch>
            <a:fillRect/>
          </a:stretch>
        </p:blipFill>
        <p:spPr bwMode="auto">
          <a:xfrm>
            <a:off x="0" y="3048000"/>
            <a:ext cx="3362325" cy="762000"/>
          </a:xfrm>
          <a:prstGeom prst="rect">
            <a:avLst/>
          </a:prstGeom>
          <a:noFill/>
          <a:ln w="9525">
            <a:noFill/>
            <a:miter lim="800000"/>
            <a:headEnd/>
            <a:tailEnd/>
          </a:ln>
          <a:effectLst/>
        </p:spPr>
      </p:pic>
      <p:pic>
        <p:nvPicPr>
          <p:cNvPr id="24580" name="Picture 4"/>
          <p:cNvPicPr>
            <a:picLocks noChangeAspect="1" noChangeArrowheads="1"/>
          </p:cNvPicPr>
          <p:nvPr/>
        </p:nvPicPr>
        <p:blipFill>
          <a:blip r:embed="rId6"/>
          <a:srcRect/>
          <a:stretch>
            <a:fillRect/>
          </a:stretch>
        </p:blipFill>
        <p:spPr bwMode="auto">
          <a:xfrm>
            <a:off x="4981575" y="2667000"/>
            <a:ext cx="4162425" cy="1390650"/>
          </a:xfrm>
          <a:prstGeom prst="rect">
            <a:avLst/>
          </a:prstGeom>
          <a:noFill/>
          <a:ln w="9525">
            <a:noFill/>
            <a:miter lim="800000"/>
            <a:headEnd/>
            <a:tailEnd/>
          </a:ln>
          <a:effectLst/>
        </p:spPr>
      </p:pic>
      <p:sp>
        <p:nvSpPr>
          <p:cNvPr id="26" name="Text Box 25"/>
          <p:cNvSpPr txBox="1">
            <a:spLocks noChangeArrowheads="1"/>
          </p:cNvSpPr>
          <p:nvPr/>
        </p:nvSpPr>
        <p:spPr bwMode="auto">
          <a:xfrm>
            <a:off x="0" y="3962400"/>
            <a:ext cx="9144000"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00CC99">
                    <a:lumMod val="75000"/>
                  </a:srgbClr>
                </a:solidFill>
                <a:latin typeface="Arial" charset="0"/>
              </a:rPr>
              <a:t>Symbols &amp; abbreviations used in dimensioning</a:t>
            </a:r>
            <a:endParaRPr lang="en-US" sz="3000" u="sng" dirty="0">
              <a:solidFill>
                <a:srgbClr val="00CC99">
                  <a:lumMod val="75000"/>
                </a:srgbClr>
              </a:solidFill>
              <a:latin typeface="Arial" charset="0"/>
            </a:endParaRPr>
          </a:p>
        </p:txBody>
      </p:sp>
      <p:grpSp>
        <p:nvGrpSpPr>
          <p:cNvPr id="33" name="Group 32"/>
          <p:cNvGrpSpPr/>
          <p:nvPr/>
        </p:nvGrpSpPr>
        <p:grpSpPr>
          <a:xfrm>
            <a:off x="7086600" y="4495800"/>
            <a:ext cx="2057400" cy="1447800"/>
            <a:chOff x="7086600" y="5410200"/>
            <a:chExt cx="2057400" cy="1447800"/>
          </a:xfrm>
        </p:grpSpPr>
        <p:pic>
          <p:nvPicPr>
            <p:cNvPr id="29" name="Picture 6"/>
            <p:cNvPicPr>
              <a:picLocks noChangeAspect="1" noChangeArrowheads="1"/>
            </p:cNvPicPr>
            <p:nvPr/>
          </p:nvPicPr>
          <p:blipFill>
            <a:blip r:embed="rId7"/>
            <a:srcRect r="78802" b="74582"/>
            <a:stretch>
              <a:fillRect/>
            </a:stretch>
          </p:blipFill>
          <p:spPr bwMode="auto">
            <a:xfrm>
              <a:off x="7086600" y="5410200"/>
              <a:ext cx="1752600" cy="1447800"/>
            </a:xfrm>
            <a:prstGeom prst="rect">
              <a:avLst/>
            </a:prstGeom>
            <a:noFill/>
            <a:ln w="9525">
              <a:noFill/>
              <a:miter lim="800000"/>
              <a:headEnd/>
              <a:tailEnd/>
            </a:ln>
            <a:effectLst/>
          </p:spPr>
        </p:pic>
        <p:pic>
          <p:nvPicPr>
            <p:cNvPr id="30" name="Picture 6"/>
            <p:cNvPicPr>
              <a:picLocks noChangeAspect="1" noChangeArrowheads="1"/>
            </p:cNvPicPr>
            <p:nvPr/>
          </p:nvPicPr>
          <p:blipFill>
            <a:blip r:embed="rId7"/>
            <a:srcRect l="27650" r="60368" b="74582"/>
            <a:stretch>
              <a:fillRect/>
            </a:stretch>
          </p:blipFill>
          <p:spPr bwMode="auto">
            <a:xfrm>
              <a:off x="8153400" y="5410200"/>
              <a:ext cx="990600" cy="1447800"/>
            </a:xfrm>
            <a:prstGeom prst="rect">
              <a:avLst/>
            </a:prstGeom>
            <a:noFill/>
            <a:ln w="9525">
              <a:noFill/>
              <a:miter lim="800000"/>
              <a:headEnd/>
              <a:tailEnd/>
            </a:ln>
            <a:effectLst/>
          </p:spPr>
        </p:pic>
        <p:pic>
          <p:nvPicPr>
            <p:cNvPr id="24583" name="Picture 7"/>
            <p:cNvPicPr>
              <a:picLocks noChangeAspect="1" noChangeArrowheads="1"/>
            </p:cNvPicPr>
            <p:nvPr/>
          </p:nvPicPr>
          <p:blipFill>
            <a:blip r:embed="rId8"/>
            <a:srcRect/>
            <a:stretch>
              <a:fillRect/>
            </a:stretch>
          </p:blipFill>
          <p:spPr bwMode="auto">
            <a:xfrm>
              <a:off x="8001000" y="6696075"/>
              <a:ext cx="228600" cy="161925"/>
            </a:xfrm>
            <a:prstGeom prst="rect">
              <a:avLst/>
            </a:prstGeom>
            <a:noFill/>
            <a:ln w="9525">
              <a:noFill/>
              <a:miter lim="800000"/>
              <a:headEnd/>
              <a:tailEnd/>
            </a:ln>
            <a:effectLst/>
          </p:spPr>
        </p:pic>
      </p:grpSp>
      <p:pic>
        <p:nvPicPr>
          <p:cNvPr id="24585" name="Picture 9"/>
          <p:cNvPicPr>
            <a:picLocks noChangeAspect="1" noChangeArrowheads="1"/>
          </p:cNvPicPr>
          <p:nvPr/>
        </p:nvPicPr>
        <p:blipFill>
          <a:blip r:embed="rId9"/>
          <a:srcRect/>
          <a:stretch>
            <a:fillRect/>
          </a:stretch>
        </p:blipFill>
        <p:spPr bwMode="auto">
          <a:xfrm>
            <a:off x="1219200" y="6286500"/>
            <a:ext cx="800100" cy="571500"/>
          </a:xfrm>
          <a:prstGeom prst="rect">
            <a:avLst/>
          </a:prstGeom>
          <a:noFill/>
          <a:ln w="9525">
            <a:noFill/>
            <a:miter lim="800000"/>
            <a:headEnd/>
            <a:tailEnd/>
          </a:ln>
          <a:effectLst/>
        </p:spPr>
      </p:pic>
      <p:pic>
        <p:nvPicPr>
          <p:cNvPr id="24586" name="Picture 10"/>
          <p:cNvPicPr>
            <a:picLocks noChangeAspect="1" noChangeArrowheads="1"/>
          </p:cNvPicPr>
          <p:nvPr/>
        </p:nvPicPr>
        <p:blipFill>
          <a:blip r:embed="rId10"/>
          <a:srcRect/>
          <a:stretch>
            <a:fillRect/>
          </a:stretch>
        </p:blipFill>
        <p:spPr bwMode="auto">
          <a:xfrm>
            <a:off x="8077200" y="5924550"/>
            <a:ext cx="1066800" cy="933450"/>
          </a:xfrm>
          <a:prstGeom prst="rect">
            <a:avLst/>
          </a:prstGeom>
          <a:noFill/>
          <a:ln w="9525">
            <a:noFill/>
            <a:miter lim="800000"/>
            <a:headEnd/>
            <a:tailEnd/>
          </a:ln>
          <a:effectLst/>
        </p:spPr>
      </p:pic>
      <p:pic>
        <p:nvPicPr>
          <p:cNvPr id="24588" name="Picture 12"/>
          <p:cNvPicPr>
            <a:picLocks noChangeAspect="1" noChangeArrowheads="1"/>
          </p:cNvPicPr>
          <p:nvPr/>
        </p:nvPicPr>
        <p:blipFill>
          <a:blip r:embed="rId11"/>
          <a:srcRect/>
          <a:stretch>
            <a:fillRect/>
          </a:stretch>
        </p:blipFill>
        <p:spPr bwMode="auto">
          <a:xfrm>
            <a:off x="3657600" y="6267450"/>
            <a:ext cx="933450" cy="590550"/>
          </a:xfrm>
          <a:prstGeom prst="rect">
            <a:avLst/>
          </a:prstGeom>
          <a:noFill/>
          <a:ln w="9525">
            <a:noFill/>
            <a:miter lim="800000"/>
            <a:headEnd/>
            <a:tailEnd/>
          </a:ln>
          <a:effectLst/>
        </p:spPr>
      </p:pic>
      <p:pic>
        <p:nvPicPr>
          <p:cNvPr id="24589" name="Picture 13"/>
          <p:cNvPicPr>
            <a:picLocks noChangeAspect="1" noChangeArrowheads="1"/>
          </p:cNvPicPr>
          <p:nvPr/>
        </p:nvPicPr>
        <p:blipFill>
          <a:blip r:embed="rId12"/>
          <a:srcRect/>
          <a:stretch>
            <a:fillRect/>
          </a:stretch>
        </p:blipFill>
        <p:spPr bwMode="auto">
          <a:xfrm>
            <a:off x="152400" y="6477000"/>
            <a:ext cx="1066800" cy="190500"/>
          </a:xfrm>
          <a:prstGeom prst="rect">
            <a:avLst/>
          </a:prstGeom>
          <a:noFill/>
          <a:ln w="9525">
            <a:noFill/>
            <a:miter lim="800000"/>
            <a:headEnd/>
            <a:tailEnd/>
          </a:ln>
          <a:effectLst/>
        </p:spPr>
      </p:pic>
      <p:pic>
        <p:nvPicPr>
          <p:cNvPr id="24590" name="Picture 14"/>
          <p:cNvPicPr>
            <a:picLocks noChangeAspect="1" noChangeArrowheads="1"/>
          </p:cNvPicPr>
          <p:nvPr/>
        </p:nvPicPr>
        <p:blipFill>
          <a:blip r:embed="rId13"/>
          <a:srcRect/>
          <a:stretch>
            <a:fillRect/>
          </a:stretch>
        </p:blipFill>
        <p:spPr bwMode="auto">
          <a:xfrm>
            <a:off x="4724400" y="6156325"/>
            <a:ext cx="1295400" cy="701675"/>
          </a:xfrm>
          <a:prstGeom prst="rect">
            <a:avLst/>
          </a:prstGeom>
          <a:noFill/>
          <a:ln w="9525">
            <a:noFill/>
            <a:miter lim="800000"/>
            <a:headEnd/>
            <a:tailEnd/>
          </a:ln>
          <a:effectLst/>
        </p:spPr>
      </p:pic>
    </p:spTree>
    <p:extLst>
      <p:ext uri="{BB962C8B-B14F-4D97-AF65-F5344CB8AC3E}">
        <p14:creationId xmlns:p14="http://schemas.microsoft.com/office/powerpoint/2010/main" val="7728392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473" y="151558"/>
            <a:ext cx="9013072" cy="6706442"/>
          </a:xfrm>
          <a:prstGeom prst="rect">
            <a:avLst/>
          </a:prstGeom>
        </p:spPr>
      </p:pic>
    </p:spTree>
    <p:extLst>
      <p:ext uri="{BB962C8B-B14F-4D97-AF65-F5344CB8AC3E}">
        <p14:creationId xmlns:p14="http://schemas.microsoft.com/office/powerpoint/2010/main" val="463343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0" y="304799"/>
            <a:ext cx="7924800" cy="6222435"/>
          </a:xfrm>
          <a:prstGeom prst="rect">
            <a:avLst/>
          </a:prstGeom>
        </p:spPr>
      </p:pic>
    </p:spTree>
    <p:extLst>
      <p:ext uri="{BB962C8B-B14F-4D97-AF65-F5344CB8AC3E}">
        <p14:creationId xmlns:p14="http://schemas.microsoft.com/office/powerpoint/2010/main" val="1863255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60" name="Text Box 25"/>
          <p:cNvSpPr txBox="1">
            <a:spLocks noChangeArrowheads="1"/>
          </p:cNvSpPr>
          <p:nvPr/>
        </p:nvSpPr>
        <p:spPr bwMode="auto">
          <a:xfrm>
            <a:off x="152400" y="152400"/>
            <a:ext cx="3491982" cy="553998"/>
          </a:xfrm>
          <a:prstGeom prst="rect">
            <a:avLst/>
          </a:prstGeom>
          <a:noFill/>
          <a:ln w="9525">
            <a:noFill/>
            <a:miter lim="800000"/>
            <a:headEnd/>
            <a:tailEnd/>
          </a:ln>
          <a:effectLst/>
        </p:spPr>
        <p:txBody>
          <a:bodyPr wrap="square">
            <a:spAutoFit/>
          </a:bodyPr>
          <a:lstStyle/>
          <a:p>
            <a:pPr eaLnBrk="1" hangingPunct="1"/>
            <a:r>
              <a:rPr lang="en-US" sz="3000" u="sng" dirty="0" smtClean="0">
                <a:solidFill>
                  <a:srgbClr val="7030A0"/>
                </a:solidFill>
                <a:latin typeface="Arial" charset="0"/>
              </a:rPr>
              <a:t>Types of Lettering</a:t>
            </a:r>
            <a:endParaRPr lang="en-US" sz="3000" u="sng" dirty="0">
              <a:solidFill>
                <a:srgbClr val="7030A0"/>
              </a:solidFill>
              <a:latin typeface="Arial" charset="0"/>
            </a:endParaRPr>
          </a:p>
        </p:txBody>
      </p:sp>
      <p:sp>
        <p:nvSpPr>
          <p:cNvPr id="61" name="Rectangle 60"/>
          <p:cNvSpPr/>
          <p:nvPr/>
        </p:nvSpPr>
        <p:spPr>
          <a:xfrm>
            <a:off x="152400" y="685800"/>
            <a:ext cx="8839200" cy="4893647"/>
          </a:xfrm>
          <a:prstGeom prst="rect">
            <a:avLst/>
          </a:prstGeom>
          <a:solidFill>
            <a:schemeClr val="accent5">
              <a:lumMod val="40000"/>
              <a:lumOff val="60000"/>
            </a:schemeClr>
          </a:solidFill>
        </p:spPr>
        <p:txBody>
          <a:bodyPr wrap="square">
            <a:spAutoFit/>
          </a:bodyPr>
          <a:lstStyle/>
          <a:p>
            <a:pPr lvl="1" indent="-457200" algn="just">
              <a:buFont typeface="Arial" pitchFamily="34" charset="0"/>
              <a:buChar char="•"/>
            </a:pPr>
            <a:r>
              <a:rPr lang="en-US" sz="2600" dirty="0" smtClean="0">
                <a:latin typeface="Calibri" pitchFamily="34" charset="0"/>
                <a:cs typeface="Calibri" pitchFamily="34" charset="0"/>
              </a:rPr>
              <a:t>Single stroke </a:t>
            </a:r>
            <a:r>
              <a:rPr lang="en-US" sz="2600" b="0" dirty="0" smtClean="0">
                <a:latin typeface="Calibri" pitchFamily="34" charset="0"/>
                <a:cs typeface="Calibri" pitchFamily="34" charset="0"/>
              </a:rPr>
              <a:t>- Thickness of the line of the letter should be such as is obtained in one stroke of the pencil.</a:t>
            </a:r>
          </a:p>
          <a:p>
            <a:pPr lvl="1" indent="-457200" algn="just"/>
            <a:r>
              <a:rPr lang="en-US" sz="2600" b="0" dirty="0" smtClean="0">
                <a:latin typeface="Calibri" pitchFamily="34" charset="0"/>
                <a:cs typeface="Calibri" pitchFamily="34" charset="0"/>
              </a:rPr>
              <a:t>              Does not mean that the letter should be made in one stroke without lifting the pencil.</a:t>
            </a:r>
          </a:p>
          <a:p>
            <a:pPr lvl="1" indent="-457200" algn="just"/>
            <a:endParaRPr lang="en-US" sz="2600" b="0" dirty="0">
              <a:latin typeface="Calibri" pitchFamily="34" charset="0"/>
              <a:cs typeface="Calibri" pitchFamily="34" charset="0"/>
            </a:endParaRPr>
          </a:p>
          <a:p>
            <a:pPr lvl="1" indent="-457200" algn="just"/>
            <a:endParaRPr lang="en-US" sz="2600" b="0" dirty="0" smtClean="0">
              <a:latin typeface="Calibri" pitchFamily="34" charset="0"/>
              <a:cs typeface="Calibri" pitchFamily="34" charset="0"/>
            </a:endParaRPr>
          </a:p>
          <a:p>
            <a:pPr lvl="1" indent="-457200" algn="just"/>
            <a:endParaRPr lang="en-US" sz="2600" b="0" dirty="0">
              <a:latin typeface="Calibri" pitchFamily="34" charset="0"/>
              <a:cs typeface="Calibri" pitchFamily="34" charset="0"/>
            </a:endParaRPr>
          </a:p>
          <a:p>
            <a:pPr marL="457200" indent="-457200">
              <a:buFont typeface="Arial" pitchFamily="34" charset="0"/>
              <a:buChar char="•"/>
            </a:pPr>
            <a:r>
              <a:rPr lang="en-US" sz="2600" dirty="0" smtClean="0">
                <a:latin typeface="Calibri" pitchFamily="34" charset="0"/>
                <a:cs typeface="Calibri" pitchFamily="34" charset="0"/>
              </a:rPr>
              <a:t>BIS (SP46:2003</a:t>
            </a:r>
            <a:r>
              <a:rPr lang="en-US" sz="2600" b="0" dirty="0" smtClean="0">
                <a:latin typeface="Calibri" pitchFamily="34" charset="0"/>
                <a:cs typeface="Calibri" pitchFamily="34" charset="0"/>
              </a:rPr>
              <a:t>) - Gives dimensions for lettering &amp; types</a:t>
            </a:r>
          </a:p>
          <a:p>
            <a:pPr marL="457200" indent="-11113">
              <a:buFont typeface="Arial" pitchFamily="34" charset="0"/>
              <a:buChar char="•"/>
            </a:pPr>
            <a:r>
              <a:rPr lang="en-US" sz="2600" b="0" dirty="0" smtClean="0">
                <a:latin typeface="Calibri" pitchFamily="34" charset="0"/>
                <a:cs typeface="Calibri" pitchFamily="34" charset="0"/>
              </a:rPr>
              <a:t> </a:t>
            </a:r>
            <a:r>
              <a:rPr lang="en-US" sz="2600" b="0" dirty="0" smtClean="0">
                <a:solidFill>
                  <a:srgbClr val="0070C0"/>
                </a:solidFill>
                <a:latin typeface="Calibri" pitchFamily="34" charset="0"/>
                <a:cs typeface="Calibri" pitchFamily="34" charset="0"/>
              </a:rPr>
              <a:t>Type A </a:t>
            </a:r>
            <a:r>
              <a:rPr lang="en-US" sz="2600" b="0" dirty="0" smtClean="0">
                <a:latin typeface="Calibri" pitchFamily="34" charset="0"/>
                <a:cs typeface="Calibri" pitchFamily="34" charset="0"/>
              </a:rPr>
              <a:t>- Height of capital letter is divided into 14 parts</a:t>
            </a:r>
          </a:p>
          <a:p>
            <a:pPr marL="457200" indent="-11113">
              <a:buFont typeface="Arial" pitchFamily="34" charset="0"/>
              <a:buChar char="•"/>
            </a:pPr>
            <a:r>
              <a:rPr lang="en-US" sz="2600" b="0" dirty="0" smtClean="0">
                <a:latin typeface="Calibri" pitchFamily="34" charset="0"/>
                <a:cs typeface="Calibri" pitchFamily="34" charset="0"/>
              </a:rPr>
              <a:t> </a:t>
            </a:r>
            <a:r>
              <a:rPr lang="en-US" sz="2600" b="0" dirty="0" smtClean="0">
                <a:solidFill>
                  <a:srgbClr val="0070C0"/>
                </a:solidFill>
                <a:latin typeface="Calibri" pitchFamily="34" charset="0"/>
                <a:cs typeface="Calibri" pitchFamily="34" charset="0"/>
              </a:rPr>
              <a:t>Type B </a:t>
            </a:r>
            <a:r>
              <a:rPr lang="en-US" sz="2600" b="0" dirty="0" smtClean="0">
                <a:latin typeface="Calibri" pitchFamily="34" charset="0"/>
                <a:cs typeface="Calibri" pitchFamily="34" charset="0"/>
              </a:rPr>
              <a:t>– Height of capital letter is divided into 10 parts</a:t>
            </a:r>
          </a:p>
          <a:p>
            <a:pPr marL="457200" indent="-11113"/>
            <a:r>
              <a:rPr lang="en-US" sz="2600" b="0" dirty="0" smtClean="0">
                <a:latin typeface="Calibri" pitchFamily="34" charset="0"/>
                <a:cs typeface="Calibri" pitchFamily="34" charset="0"/>
              </a:rPr>
              <a:t>Both types can be Vertical or Inclined at 75˚ to the horizontal</a:t>
            </a:r>
          </a:p>
          <a:p>
            <a:pPr marL="457200" indent="-11113"/>
            <a:r>
              <a:rPr lang="en-US" sz="2600" b="0" dirty="0" smtClean="0">
                <a:latin typeface="Calibri" pitchFamily="34" charset="0"/>
                <a:cs typeface="Calibri" pitchFamily="34" charset="0"/>
              </a:rPr>
              <a:t>Line Width of Type A ˂ Type B</a:t>
            </a:r>
          </a:p>
        </p:txBody>
      </p:sp>
      <p:sp>
        <p:nvSpPr>
          <p:cNvPr id="24" name="Text Box 6"/>
          <p:cNvSpPr txBox="1">
            <a:spLocks noChangeArrowheads="1"/>
          </p:cNvSpPr>
          <p:nvPr/>
        </p:nvSpPr>
        <p:spPr bwMode="auto">
          <a:xfrm>
            <a:off x="152400" y="2438400"/>
            <a:ext cx="8839200" cy="892552"/>
          </a:xfrm>
          <a:prstGeom prst="rect">
            <a:avLst/>
          </a:prstGeom>
          <a:solidFill>
            <a:schemeClr val="accent5">
              <a:lumMod val="20000"/>
              <a:lumOff val="80000"/>
            </a:schemeClr>
          </a:solidFill>
          <a:ln w="9525">
            <a:noFill/>
            <a:miter lim="800000"/>
            <a:headEnd/>
            <a:tailEnd/>
          </a:ln>
          <a:effectLst/>
        </p:spPr>
        <p:txBody>
          <a:bodyPr wrap="square">
            <a:spAutoFit/>
          </a:bodyPr>
          <a:lstStyle/>
          <a:p>
            <a:pPr marL="457200" indent="-457200" algn="just">
              <a:buFont typeface="Arial" pitchFamily="34" charset="0"/>
              <a:buChar char="•"/>
            </a:pPr>
            <a:r>
              <a:rPr lang="en-US" sz="2600" dirty="0" smtClean="0">
                <a:latin typeface="Calibri" pitchFamily="34" charset="0"/>
                <a:cs typeface="Calibri" pitchFamily="34" charset="0"/>
              </a:rPr>
              <a:t>Double stroke</a:t>
            </a:r>
            <a:r>
              <a:rPr lang="en-US" sz="2600" b="0" dirty="0" smtClean="0">
                <a:latin typeface="Calibri" pitchFamily="34" charset="0"/>
                <a:cs typeface="Calibri" pitchFamily="34" charset="0"/>
              </a:rPr>
              <a:t>- When more thickness is given to single stroke letters, it is known as double stroke or gothic letters.</a:t>
            </a:r>
            <a:endParaRPr lang="en-IN" sz="2600" dirty="0" smtClean="0">
              <a:latin typeface="Calibri" pitchFamily="34" charset="0"/>
              <a:cs typeface="Calibri" pitchFamily="34" charset="0"/>
            </a:endParaRPr>
          </a:p>
        </p:txBody>
      </p:sp>
      <p:pic>
        <p:nvPicPr>
          <p:cNvPr id="789506" name="Picture 2"/>
          <p:cNvPicPr>
            <a:picLocks noChangeAspect="1" noChangeArrowheads="1"/>
          </p:cNvPicPr>
          <p:nvPr/>
        </p:nvPicPr>
        <p:blipFill>
          <a:blip r:embed="rId3"/>
          <a:srcRect/>
          <a:stretch>
            <a:fillRect/>
          </a:stretch>
        </p:blipFill>
        <p:spPr bwMode="auto">
          <a:xfrm>
            <a:off x="3733800" y="5562600"/>
            <a:ext cx="5248045" cy="1295400"/>
          </a:xfrm>
          <a:prstGeom prst="rect">
            <a:avLst/>
          </a:prstGeom>
          <a:noFill/>
          <a:ln w="12700" cap="flat" cmpd="sng">
            <a:noFill/>
            <a:prstDash val="solid"/>
            <a:miter lim="800000"/>
            <a:headEnd/>
            <a:tailEnd/>
          </a:ln>
          <a:effectLst/>
        </p:spPr>
      </p:pic>
      <p:sp>
        <p:nvSpPr>
          <p:cNvPr id="26" name="Rectangle 25"/>
          <p:cNvSpPr/>
          <p:nvPr/>
        </p:nvSpPr>
        <p:spPr>
          <a:xfrm>
            <a:off x="228600" y="5943600"/>
            <a:ext cx="2725426" cy="553998"/>
          </a:xfrm>
          <a:prstGeom prst="rect">
            <a:avLst/>
          </a:prstGeom>
        </p:spPr>
        <p:txBody>
          <a:bodyPr wrap="none">
            <a:spAutoFit/>
          </a:bodyPr>
          <a:lstStyle/>
          <a:p>
            <a:r>
              <a:rPr lang="en-US" sz="3000" dirty="0">
                <a:solidFill>
                  <a:schemeClr val="accent2"/>
                </a:solidFill>
                <a:latin typeface="Arial" charset="0"/>
                <a:cs typeface="Arial" charset="0"/>
              </a:rPr>
              <a:t>Basic Strokes</a:t>
            </a:r>
            <a:endParaRPr lang="en-IN" sz="3000" dirty="0"/>
          </a:p>
        </p:txBody>
      </p:sp>
      <p:sp>
        <p:nvSpPr>
          <p:cNvPr id="27" name="AutoShape 14"/>
          <p:cNvSpPr>
            <a:spLocks noChangeArrowheads="1"/>
          </p:cNvSpPr>
          <p:nvPr/>
        </p:nvSpPr>
        <p:spPr bwMode="auto">
          <a:xfrm>
            <a:off x="2971800" y="6096000"/>
            <a:ext cx="762000" cy="304800"/>
          </a:xfrm>
          <a:prstGeom prst="rightArrow">
            <a:avLst>
              <a:gd name="adj1" fmla="val 50000"/>
              <a:gd name="adj2" fmla="val 45349"/>
            </a:avLst>
          </a:prstGeom>
          <a:solidFill>
            <a:schemeClr val="accent1"/>
          </a:solidFill>
          <a:ln w="9525">
            <a:solidFill>
              <a:schemeClr val="tx1"/>
            </a:solidFill>
            <a:miter lim="800000"/>
            <a:headEnd/>
            <a:tailEnd/>
          </a:ln>
          <a:effectLst/>
        </p:spPr>
        <p:txBody>
          <a:bodyPr wrap="none" anchor="ctr"/>
          <a:lstStyle/>
          <a:p>
            <a:endParaRPr lang="en-I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14"/>
          <p:cNvSpPr>
            <a:spLocks noChangeShapeType="1"/>
          </p:cNvSpPr>
          <p:nvPr/>
        </p:nvSpPr>
        <p:spPr bwMode="auto">
          <a:xfrm>
            <a:off x="1778000" y="1331912"/>
            <a:ext cx="1588" cy="1524000"/>
          </a:xfrm>
          <a:prstGeom prst="line">
            <a:avLst/>
          </a:prstGeom>
          <a:noFill/>
          <a:ln w="57150">
            <a:solidFill>
              <a:schemeClr val="tx1"/>
            </a:solidFill>
            <a:round/>
            <a:headEnd/>
            <a:tailEnd/>
          </a:ln>
          <a:effectLst/>
        </p:spPr>
        <p:txBody>
          <a:bodyPr/>
          <a:lstStyle/>
          <a:p>
            <a:endParaRPr lang="en-US"/>
          </a:p>
        </p:txBody>
      </p:sp>
      <p:sp>
        <p:nvSpPr>
          <p:cNvPr id="3" name="Line 15"/>
          <p:cNvSpPr>
            <a:spLocks noChangeShapeType="1"/>
          </p:cNvSpPr>
          <p:nvPr/>
        </p:nvSpPr>
        <p:spPr bwMode="auto">
          <a:xfrm flipH="1">
            <a:off x="3463925" y="1331912"/>
            <a:ext cx="749300" cy="1511300"/>
          </a:xfrm>
          <a:prstGeom prst="line">
            <a:avLst/>
          </a:prstGeom>
          <a:noFill/>
          <a:ln w="57150">
            <a:solidFill>
              <a:schemeClr val="tx1"/>
            </a:solidFill>
            <a:round/>
            <a:headEnd/>
            <a:tailEnd/>
          </a:ln>
          <a:effectLst/>
        </p:spPr>
        <p:txBody>
          <a:bodyPr/>
          <a:lstStyle/>
          <a:p>
            <a:endParaRPr lang="en-US"/>
          </a:p>
        </p:txBody>
      </p:sp>
      <p:sp>
        <p:nvSpPr>
          <p:cNvPr id="4" name="Line 16"/>
          <p:cNvSpPr>
            <a:spLocks noChangeShapeType="1"/>
          </p:cNvSpPr>
          <p:nvPr/>
        </p:nvSpPr>
        <p:spPr bwMode="auto">
          <a:xfrm>
            <a:off x="4200525" y="1344612"/>
            <a:ext cx="787400" cy="1511300"/>
          </a:xfrm>
          <a:prstGeom prst="line">
            <a:avLst/>
          </a:prstGeom>
          <a:noFill/>
          <a:ln w="57150">
            <a:solidFill>
              <a:schemeClr val="tx1"/>
            </a:solidFill>
            <a:round/>
            <a:headEnd/>
            <a:tailEnd/>
          </a:ln>
          <a:effectLst/>
        </p:spPr>
        <p:txBody>
          <a:bodyPr/>
          <a:lstStyle/>
          <a:p>
            <a:endParaRPr lang="en-US"/>
          </a:p>
        </p:txBody>
      </p:sp>
      <p:sp>
        <p:nvSpPr>
          <p:cNvPr id="5" name="Line 17"/>
          <p:cNvSpPr>
            <a:spLocks noChangeShapeType="1"/>
          </p:cNvSpPr>
          <p:nvPr/>
        </p:nvSpPr>
        <p:spPr bwMode="auto">
          <a:xfrm>
            <a:off x="3717925" y="2344737"/>
            <a:ext cx="990600" cy="0"/>
          </a:xfrm>
          <a:prstGeom prst="line">
            <a:avLst/>
          </a:prstGeom>
          <a:noFill/>
          <a:ln w="57150">
            <a:solidFill>
              <a:schemeClr val="tx1"/>
            </a:solidFill>
            <a:round/>
            <a:headEnd/>
            <a:tailEnd/>
          </a:ln>
          <a:effectLst/>
        </p:spPr>
        <p:txBody>
          <a:bodyPr/>
          <a:lstStyle/>
          <a:p>
            <a:endParaRPr lang="en-US"/>
          </a:p>
        </p:txBody>
      </p:sp>
      <p:sp>
        <p:nvSpPr>
          <p:cNvPr id="6" name="Line 18"/>
          <p:cNvSpPr>
            <a:spLocks noChangeShapeType="1"/>
          </p:cNvSpPr>
          <p:nvPr/>
        </p:nvSpPr>
        <p:spPr bwMode="auto">
          <a:xfrm>
            <a:off x="1625600" y="1725612"/>
            <a:ext cx="1588" cy="965200"/>
          </a:xfrm>
          <a:prstGeom prst="line">
            <a:avLst/>
          </a:prstGeom>
          <a:noFill/>
          <a:ln w="19050">
            <a:solidFill>
              <a:srgbClr val="FF5050"/>
            </a:solidFill>
            <a:round/>
            <a:headEnd/>
            <a:tailEnd type="stealth" w="med" len="med"/>
          </a:ln>
          <a:effectLst/>
        </p:spPr>
        <p:txBody>
          <a:bodyPr/>
          <a:lstStyle/>
          <a:p>
            <a:endParaRPr lang="en-US"/>
          </a:p>
        </p:txBody>
      </p:sp>
      <p:sp>
        <p:nvSpPr>
          <p:cNvPr id="7" name="Text Box 19"/>
          <p:cNvSpPr txBox="1">
            <a:spLocks noChangeArrowheads="1"/>
          </p:cNvSpPr>
          <p:nvPr/>
        </p:nvSpPr>
        <p:spPr bwMode="auto">
          <a:xfrm>
            <a:off x="1470025" y="13430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1</a:t>
            </a:r>
          </a:p>
        </p:txBody>
      </p:sp>
      <p:sp>
        <p:nvSpPr>
          <p:cNvPr id="8" name="Line 20"/>
          <p:cNvSpPr>
            <a:spLocks noChangeShapeType="1"/>
          </p:cNvSpPr>
          <p:nvPr/>
        </p:nvSpPr>
        <p:spPr bwMode="auto">
          <a:xfrm flipH="1">
            <a:off x="3387725" y="1674812"/>
            <a:ext cx="482600" cy="977900"/>
          </a:xfrm>
          <a:prstGeom prst="line">
            <a:avLst/>
          </a:prstGeom>
          <a:noFill/>
          <a:ln w="19050">
            <a:solidFill>
              <a:srgbClr val="FF5050"/>
            </a:solidFill>
            <a:round/>
            <a:headEnd/>
            <a:tailEnd type="stealth" w="med" len="med"/>
          </a:ln>
          <a:effectLst/>
        </p:spPr>
        <p:txBody>
          <a:bodyPr/>
          <a:lstStyle/>
          <a:p>
            <a:endParaRPr lang="en-US"/>
          </a:p>
        </p:txBody>
      </p:sp>
      <p:sp>
        <p:nvSpPr>
          <p:cNvPr id="9" name="Line 21"/>
          <p:cNvSpPr>
            <a:spLocks noChangeShapeType="1"/>
          </p:cNvSpPr>
          <p:nvPr/>
        </p:nvSpPr>
        <p:spPr bwMode="auto">
          <a:xfrm>
            <a:off x="4556125" y="1674812"/>
            <a:ext cx="482600" cy="977900"/>
          </a:xfrm>
          <a:prstGeom prst="line">
            <a:avLst/>
          </a:prstGeom>
          <a:noFill/>
          <a:ln w="19050">
            <a:solidFill>
              <a:srgbClr val="FF5050"/>
            </a:solidFill>
            <a:round/>
            <a:headEnd/>
            <a:tailEnd type="stealth" w="med" len="med"/>
          </a:ln>
          <a:effectLst/>
        </p:spPr>
        <p:txBody>
          <a:bodyPr/>
          <a:lstStyle/>
          <a:p>
            <a:endParaRPr lang="en-US"/>
          </a:p>
        </p:txBody>
      </p:sp>
      <p:sp>
        <p:nvSpPr>
          <p:cNvPr id="10" name="Line 22"/>
          <p:cNvSpPr>
            <a:spLocks noChangeShapeType="1"/>
          </p:cNvSpPr>
          <p:nvPr/>
        </p:nvSpPr>
        <p:spPr bwMode="auto">
          <a:xfrm>
            <a:off x="3908425" y="2487612"/>
            <a:ext cx="622300" cy="0"/>
          </a:xfrm>
          <a:prstGeom prst="line">
            <a:avLst/>
          </a:prstGeom>
          <a:noFill/>
          <a:ln w="19050">
            <a:solidFill>
              <a:srgbClr val="FF5050"/>
            </a:solidFill>
            <a:round/>
            <a:headEnd/>
            <a:tailEnd type="stealth" w="med" len="med"/>
          </a:ln>
          <a:effectLst/>
        </p:spPr>
        <p:txBody>
          <a:bodyPr/>
          <a:lstStyle/>
          <a:p>
            <a:endParaRPr lang="en-US"/>
          </a:p>
        </p:txBody>
      </p:sp>
      <p:sp>
        <p:nvSpPr>
          <p:cNvPr id="11" name="Text Box 23"/>
          <p:cNvSpPr txBox="1">
            <a:spLocks noChangeArrowheads="1"/>
          </p:cNvSpPr>
          <p:nvPr/>
        </p:nvSpPr>
        <p:spPr bwMode="auto">
          <a:xfrm>
            <a:off x="3778250" y="13557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1</a:t>
            </a:r>
          </a:p>
        </p:txBody>
      </p:sp>
      <p:sp>
        <p:nvSpPr>
          <p:cNvPr id="12" name="Text Box 24"/>
          <p:cNvSpPr txBox="1">
            <a:spLocks noChangeArrowheads="1"/>
          </p:cNvSpPr>
          <p:nvPr/>
        </p:nvSpPr>
        <p:spPr bwMode="auto">
          <a:xfrm>
            <a:off x="4349750" y="13430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2</a:t>
            </a:r>
          </a:p>
        </p:txBody>
      </p:sp>
      <p:sp>
        <p:nvSpPr>
          <p:cNvPr id="13" name="Text Box 25"/>
          <p:cNvSpPr txBox="1">
            <a:spLocks noChangeArrowheads="1"/>
          </p:cNvSpPr>
          <p:nvPr/>
        </p:nvSpPr>
        <p:spPr bwMode="auto">
          <a:xfrm>
            <a:off x="4019550" y="24352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3</a:t>
            </a:r>
          </a:p>
        </p:txBody>
      </p:sp>
      <p:sp>
        <p:nvSpPr>
          <p:cNvPr id="14" name="Text Box 27"/>
          <p:cNvSpPr txBox="1">
            <a:spLocks noChangeArrowheads="1"/>
          </p:cNvSpPr>
          <p:nvPr/>
        </p:nvSpPr>
        <p:spPr bwMode="auto">
          <a:xfrm>
            <a:off x="1241425" y="517525"/>
            <a:ext cx="1055688" cy="396875"/>
          </a:xfrm>
          <a:prstGeom prst="rect">
            <a:avLst/>
          </a:prstGeom>
          <a:noFill/>
          <a:ln w="9525">
            <a:noFill/>
            <a:miter lim="800000"/>
            <a:headEnd/>
            <a:tailEnd/>
          </a:ln>
          <a:effectLst/>
        </p:spPr>
        <p:txBody>
          <a:bodyPr wrap="none">
            <a:spAutoFit/>
          </a:bodyPr>
          <a:lstStyle/>
          <a:p>
            <a:r>
              <a:rPr lang="en-US" sz="2000" dirty="0">
                <a:latin typeface="Arial" charset="0"/>
                <a:cs typeface="Arial" charset="0"/>
              </a:rPr>
              <a:t>“</a:t>
            </a:r>
            <a:r>
              <a:rPr lang="en-US" sz="2000" b="1" dirty="0">
                <a:latin typeface="Arial" charset="0"/>
                <a:cs typeface="Arial" charset="0"/>
              </a:rPr>
              <a:t>I</a:t>
            </a:r>
            <a:r>
              <a:rPr lang="en-US" sz="2000" dirty="0">
                <a:latin typeface="Arial" charset="0"/>
                <a:cs typeface="Arial" charset="0"/>
              </a:rPr>
              <a:t>” letter</a:t>
            </a:r>
          </a:p>
        </p:txBody>
      </p:sp>
      <p:sp>
        <p:nvSpPr>
          <p:cNvPr id="15" name="Text Box 28"/>
          <p:cNvSpPr txBox="1">
            <a:spLocks noChangeArrowheads="1"/>
          </p:cNvSpPr>
          <p:nvPr/>
        </p:nvSpPr>
        <p:spPr bwMode="auto">
          <a:xfrm>
            <a:off x="3575050" y="530225"/>
            <a:ext cx="1169988" cy="396875"/>
          </a:xfrm>
          <a:prstGeom prst="rect">
            <a:avLst/>
          </a:prstGeom>
          <a:noFill/>
          <a:ln w="9525">
            <a:noFill/>
            <a:miter lim="800000"/>
            <a:headEnd/>
            <a:tailEnd/>
          </a:ln>
          <a:effectLst/>
        </p:spPr>
        <p:txBody>
          <a:bodyPr wrap="none">
            <a:spAutoFit/>
          </a:bodyPr>
          <a:lstStyle/>
          <a:p>
            <a:r>
              <a:rPr lang="en-US" sz="2000">
                <a:latin typeface="Arial" charset="0"/>
                <a:cs typeface="Arial" charset="0"/>
              </a:rPr>
              <a:t>“</a:t>
            </a:r>
            <a:r>
              <a:rPr lang="en-US" sz="2000" b="1">
                <a:latin typeface="Arial" charset="0"/>
                <a:cs typeface="Arial" charset="0"/>
              </a:rPr>
              <a:t>A</a:t>
            </a:r>
            <a:r>
              <a:rPr lang="en-US" sz="2000">
                <a:latin typeface="Arial" charset="0"/>
                <a:cs typeface="Arial" charset="0"/>
              </a:rPr>
              <a:t>” letter</a:t>
            </a:r>
          </a:p>
        </p:txBody>
      </p:sp>
      <p:sp>
        <p:nvSpPr>
          <p:cNvPr id="16" name="Line 29"/>
          <p:cNvSpPr>
            <a:spLocks noChangeShapeType="1"/>
          </p:cNvSpPr>
          <p:nvPr/>
        </p:nvSpPr>
        <p:spPr bwMode="auto">
          <a:xfrm>
            <a:off x="6734175" y="1370012"/>
            <a:ext cx="1588" cy="1425575"/>
          </a:xfrm>
          <a:prstGeom prst="line">
            <a:avLst/>
          </a:prstGeom>
          <a:noFill/>
          <a:ln w="57150">
            <a:solidFill>
              <a:schemeClr val="tx1"/>
            </a:solidFill>
            <a:round/>
            <a:headEnd/>
            <a:tailEnd/>
          </a:ln>
          <a:effectLst/>
        </p:spPr>
        <p:txBody>
          <a:bodyPr/>
          <a:lstStyle/>
          <a:p>
            <a:endParaRPr lang="en-US"/>
          </a:p>
        </p:txBody>
      </p:sp>
      <p:sp>
        <p:nvSpPr>
          <p:cNvPr id="17" name="Line 30"/>
          <p:cNvSpPr>
            <a:spLocks noChangeShapeType="1"/>
          </p:cNvSpPr>
          <p:nvPr/>
        </p:nvSpPr>
        <p:spPr bwMode="auto">
          <a:xfrm>
            <a:off x="6721475" y="2782887"/>
            <a:ext cx="847725" cy="0"/>
          </a:xfrm>
          <a:prstGeom prst="line">
            <a:avLst/>
          </a:prstGeom>
          <a:noFill/>
          <a:ln w="57150">
            <a:solidFill>
              <a:schemeClr val="tx1"/>
            </a:solidFill>
            <a:round/>
            <a:headEnd/>
            <a:tailEnd/>
          </a:ln>
          <a:effectLst/>
        </p:spPr>
        <p:txBody>
          <a:bodyPr/>
          <a:lstStyle/>
          <a:p>
            <a:endParaRPr lang="en-US"/>
          </a:p>
        </p:txBody>
      </p:sp>
      <p:sp>
        <p:nvSpPr>
          <p:cNvPr id="18" name="Line 31"/>
          <p:cNvSpPr>
            <a:spLocks noChangeShapeType="1"/>
          </p:cNvSpPr>
          <p:nvPr/>
        </p:nvSpPr>
        <p:spPr bwMode="auto">
          <a:xfrm>
            <a:off x="6721475" y="2081212"/>
            <a:ext cx="850900" cy="0"/>
          </a:xfrm>
          <a:prstGeom prst="line">
            <a:avLst/>
          </a:prstGeom>
          <a:noFill/>
          <a:ln w="57150">
            <a:solidFill>
              <a:schemeClr val="tx1"/>
            </a:solidFill>
            <a:round/>
            <a:headEnd/>
            <a:tailEnd/>
          </a:ln>
          <a:effectLst/>
        </p:spPr>
        <p:txBody>
          <a:bodyPr/>
          <a:lstStyle/>
          <a:p>
            <a:endParaRPr lang="en-US"/>
          </a:p>
        </p:txBody>
      </p:sp>
      <p:sp>
        <p:nvSpPr>
          <p:cNvPr id="19" name="Line 32"/>
          <p:cNvSpPr>
            <a:spLocks noChangeShapeType="1"/>
          </p:cNvSpPr>
          <p:nvPr/>
        </p:nvSpPr>
        <p:spPr bwMode="auto">
          <a:xfrm>
            <a:off x="6721475" y="1370012"/>
            <a:ext cx="736600" cy="0"/>
          </a:xfrm>
          <a:prstGeom prst="line">
            <a:avLst/>
          </a:prstGeom>
          <a:noFill/>
          <a:ln w="57150">
            <a:solidFill>
              <a:schemeClr val="tx1"/>
            </a:solidFill>
            <a:round/>
            <a:headEnd/>
            <a:tailEnd/>
          </a:ln>
          <a:effectLst/>
        </p:spPr>
        <p:txBody>
          <a:bodyPr/>
          <a:lstStyle/>
          <a:p>
            <a:endParaRPr lang="en-US"/>
          </a:p>
        </p:txBody>
      </p:sp>
      <p:sp>
        <p:nvSpPr>
          <p:cNvPr id="20" name="Arc 33"/>
          <p:cNvSpPr>
            <a:spLocks/>
          </p:cNvSpPr>
          <p:nvPr/>
        </p:nvSpPr>
        <p:spPr bwMode="auto">
          <a:xfrm>
            <a:off x="7432675" y="1366837"/>
            <a:ext cx="342900" cy="714375"/>
          </a:xfrm>
          <a:custGeom>
            <a:avLst/>
            <a:gdLst>
              <a:gd name="G0" fmla="+- 0 0 0"/>
              <a:gd name="G1" fmla="+- 21600 0 0"/>
              <a:gd name="G2" fmla="+- 21600 0 0"/>
              <a:gd name="T0" fmla="*/ 0 w 21600"/>
              <a:gd name="T1" fmla="*/ 0 h 43186"/>
              <a:gd name="T2" fmla="*/ 771 w 21600"/>
              <a:gd name="T3" fmla="*/ 43186 h 43186"/>
              <a:gd name="T4" fmla="*/ 0 w 21600"/>
              <a:gd name="T5" fmla="*/ 21600 h 43186"/>
            </a:gdLst>
            <a:ahLst/>
            <a:cxnLst>
              <a:cxn ang="0">
                <a:pos x="T0" y="T1"/>
              </a:cxn>
              <a:cxn ang="0">
                <a:pos x="T2" y="T3"/>
              </a:cxn>
              <a:cxn ang="0">
                <a:pos x="T4" y="T5"/>
              </a:cxn>
            </a:cxnLst>
            <a:rect l="0" t="0" r="r" b="b"/>
            <a:pathLst>
              <a:path w="21600" h="43186" fill="none" extrusionOk="0">
                <a:moveTo>
                  <a:pt x="-1" y="0"/>
                </a:moveTo>
                <a:cubicBezTo>
                  <a:pt x="11929" y="0"/>
                  <a:pt x="21600" y="9670"/>
                  <a:pt x="21600" y="21600"/>
                </a:cubicBezTo>
                <a:cubicBezTo>
                  <a:pt x="21600" y="33229"/>
                  <a:pt x="12392" y="42771"/>
                  <a:pt x="771" y="43186"/>
                </a:cubicBezTo>
              </a:path>
              <a:path w="21600" h="43186" stroke="0" extrusionOk="0">
                <a:moveTo>
                  <a:pt x="-1" y="0"/>
                </a:moveTo>
                <a:cubicBezTo>
                  <a:pt x="11929" y="0"/>
                  <a:pt x="21600" y="9670"/>
                  <a:pt x="21600" y="21600"/>
                </a:cubicBezTo>
                <a:cubicBezTo>
                  <a:pt x="21600" y="33229"/>
                  <a:pt x="12392" y="42771"/>
                  <a:pt x="771" y="43186"/>
                </a:cubicBezTo>
                <a:lnTo>
                  <a:pt x="0" y="21600"/>
                </a:lnTo>
                <a:close/>
              </a:path>
            </a:pathLst>
          </a:custGeom>
          <a:noFill/>
          <a:ln w="57150">
            <a:solidFill>
              <a:schemeClr val="tx1"/>
            </a:solidFill>
            <a:round/>
            <a:headEnd/>
            <a:tailEnd/>
          </a:ln>
          <a:effectLst/>
        </p:spPr>
        <p:txBody>
          <a:bodyPr wrap="none" anchor="ctr"/>
          <a:lstStyle/>
          <a:p>
            <a:endParaRPr lang="en-US"/>
          </a:p>
        </p:txBody>
      </p:sp>
      <p:sp>
        <p:nvSpPr>
          <p:cNvPr id="21" name="Arc 34"/>
          <p:cNvSpPr>
            <a:spLocks/>
          </p:cNvSpPr>
          <p:nvPr/>
        </p:nvSpPr>
        <p:spPr bwMode="auto">
          <a:xfrm>
            <a:off x="7556500" y="2071687"/>
            <a:ext cx="342900" cy="714375"/>
          </a:xfrm>
          <a:custGeom>
            <a:avLst/>
            <a:gdLst>
              <a:gd name="G0" fmla="+- 0 0 0"/>
              <a:gd name="G1" fmla="+- 21600 0 0"/>
              <a:gd name="G2" fmla="+- 21600 0 0"/>
              <a:gd name="T0" fmla="*/ 0 w 21600"/>
              <a:gd name="T1" fmla="*/ 0 h 43186"/>
              <a:gd name="T2" fmla="*/ 771 w 21600"/>
              <a:gd name="T3" fmla="*/ 43186 h 43186"/>
              <a:gd name="T4" fmla="*/ 0 w 21600"/>
              <a:gd name="T5" fmla="*/ 21600 h 43186"/>
            </a:gdLst>
            <a:ahLst/>
            <a:cxnLst>
              <a:cxn ang="0">
                <a:pos x="T0" y="T1"/>
              </a:cxn>
              <a:cxn ang="0">
                <a:pos x="T2" y="T3"/>
              </a:cxn>
              <a:cxn ang="0">
                <a:pos x="T4" y="T5"/>
              </a:cxn>
            </a:cxnLst>
            <a:rect l="0" t="0" r="r" b="b"/>
            <a:pathLst>
              <a:path w="21600" h="43186" fill="none" extrusionOk="0">
                <a:moveTo>
                  <a:pt x="-1" y="0"/>
                </a:moveTo>
                <a:cubicBezTo>
                  <a:pt x="11929" y="0"/>
                  <a:pt x="21600" y="9670"/>
                  <a:pt x="21600" y="21600"/>
                </a:cubicBezTo>
                <a:cubicBezTo>
                  <a:pt x="21600" y="33229"/>
                  <a:pt x="12392" y="42771"/>
                  <a:pt x="771" y="43186"/>
                </a:cubicBezTo>
              </a:path>
              <a:path w="21600" h="43186" stroke="0" extrusionOk="0">
                <a:moveTo>
                  <a:pt x="-1" y="0"/>
                </a:moveTo>
                <a:cubicBezTo>
                  <a:pt x="11929" y="0"/>
                  <a:pt x="21600" y="9670"/>
                  <a:pt x="21600" y="21600"/>
                </a:cubicBezTo>
                <a:cubicBezTo>
                  <a:pt x="21600" y="33229"/>
                  <a:pt x="12392" y="42771"/>
                  <a:pt x="771" y="43186"/>
                </a:cubicBezTo>
                <a:lnTo>
                  <a:pt x="0" y="21600"/>
                </a:lnTo>
                <a:close/>
              </a:path>
            </a:pathLst>
          </a:custGeom>
          <a:noFill/>
          <a:ln w="57150">
            <a:solidFill>
              <a:schemeClr val="tx1"/>
            </a:solidFill>
            <a:round/>
            <a:headEnd/>
            <a:tailEnd/>
          </a:ln>
          <a:effectLst/>
        </p:spPr>
        <p:txBody>
          <a:bodyPr wrap="none" anchor="ctr"/>
          <a:lstStyle/>
          <a:p>
            <a:endParaRPr lang="en-US"/>
          </a:p>
        </p:txBody>
      </p:sp>
      <p:sp>
        <p:nvSpPr>
          <p:cNvPr id="22" name="Line 35"/>
          <p:cNvSpPr>
            <a:spLocks noChangeShapeType="1"/>
          </p:cNvSpPr>
          <p:nvPr/>
        </p:nvSpPr>
        <p:spPr bwMode="auto">
          <a:xfrm>
            <a:off x="6569075" y="1573212"/>
            <a:ext cx="1588" cy="990600"/>
          </a:xfrm>
          <a:prstGeom prst="line">
            <a:avLst/>
          </a:prstGeom>
          <a:noFill/>
          <a:ln w="19050">
            <a:solidFill>
              <a:srgbClr val="FF5050"/>
            </a:solidFill>
            <a:round/>
            <a:headEnd/>
            <a:tailEnd type="stealth" w="med" len="med"/>
          </a:ln>
          <a:effectLst/>
        </p:spPr>
        <p:txBody>
          <a:bodyPr/>
          <a:lstStyle/>
          <a:p>
            <a:endParaRPr lang="en-US"/>
          </a:p>
        </p:txBody>
      </p:sp>
      <p:sp>
        <p:nvSpPr>
          <p:cNvPr id="23" name="Line 36"/>
          <p:cNvSpPr>
            <a:spLocks noChangeShapeType="1"/>
          </p:cNvSpPr>
          <p:nvPr/>
        </p:nvSpPr>
        <p:spPr bwMode="auto">
          <a:xfrm>
            <a:off x="6911975" y="2925762"/>
            <a:ext cx="609600" cy="0"/>
          </a:xfrm>
          <a:prstGeom prst="line">
            <a:avLst/>
          </a:prstGeom>
          <a:noFill/>
          <a:ln w="19050">
            <a:solidFill>
              <a:srgbClr val="FF5050"/>
            </a:solidFill>
            <a:round/>
            <a:headEnd/>
            <a:tailEnd type="stealth" w="med" len="med"/>
          </a:ln>
          <a:effectLst/>
        </p:spPr>
        <p:txBody>
          <a:bodyPr/>
          <a:lstStyle/>
          <a:p>
            <a:endParaRPr lang="en-US"/>
          </a:p>
        </p:txBody>
      </p:sp>
      <p:sp>
        <p:nvSpPr>
          <p:cNvPr id="24" name="Text Box 37"/>
          <p:cNvSpPr txBox="1">
            <a:spLocks noChangeArrowheads="1"/>
          </p:cNvSpPr>
          <p:nvPr/>
        </p:nvSpPr>
        <p:spPr bwMode="auto">
          <a:xfrm>
            <a:off x="6397625" y="126047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1</a:t>
            </a:r>
          </a:p>
        </p:txBody>
      </p:sp>
      <p:sp>
        <p:nvSpPr>
          <p:cNvPr id="25" name="Text Box 38"/>
          <p:cNvSpPr txBox="1">
            <a:spLocks noChangeArrowheads="1"/>
          </p:cNvSpPr>
          <p:nvPr/>
        </p:nvSpPr>
        <p:spPr bwMode="auto">
          <a:xfrm>
            <a:off x="6645275" y="273367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2</a:t>
            </a:r>
          </a:p>
        </p:txBody>
      </p:sp>
      <p:sp>
        <p:nvSpPr>
          <p:cNvPr id="26" name="Text Box 39"/>
          <p:cNvSpPr txBox="1">
            <a:spLocks noChangeArrowheads="1"/>
          </p:cNvSpPr>
          <p:nvPr/>
        </p:nvSpPr>
        <p:spPr bwMode="auto">
          <a:xfrm>
            <a:off x="6677025" y="20542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3</a:t>
            </a:r>
          </a:p>
        </p:txBody>
      </p:sp>
      <p:sp>
        <p:nvSpPr>
          <p:cNvPr id="27" name="Line 40"/>
          <p:cNvSpPr>
            <a:spLocks noChangeShapeType="1"/>
          </p:cNvSpPr>
          <p:nvPr/>
        </p:nvSpPr>
        <p:spPr bwMode="auto">
          <a:xfrm>
            <a:off x="6911975" y="2220912"/>
            <a:ext cx="609600" cy="0"/>
          </a:xfrm>
          <a:prstGeom prst="line">
            <a:avLst/>
          </a:prstGeom>
          <a:noFill/>
          <a:ln w="19050">
            <a:solidFill>
              <a:srgbClr val="FF5050"/>
            </a:solidFill>
            <a:round/>
            <a:headEnd/>
            <a:tailEnd type="stealth" w="med" len="med"/>
          </a:ln>
          <a:effectLst/>
        </p:spPr>
        <p:txBody>
          <a:bodyPr/>
          <a:lstStyle/>
          <a:p>
            <a:endParaRPr lang="en-US"/>
          </a:p>
        </p:txBody>
      </p:sp>
      <p:sp>
        <p:nvSpPr>
          <p:cNvPr id="28" name="Text Box 41"/>
          <p:cNvSpPr txBox="1">
            <a:spLocks noChangeArrowheads="1"/>
          </p:cNvSpPr>
          <p:nvPr/>
        </p:nvSpPr>
        <p:spPr bwMode="auto">
          <a:xfrm>
            <a:off x="6638925" y="10636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4</a:t>
            </a:r>
          </a:p>
        </p:txBody>
      </p:sp>
      <p:sp>
        <p:nvSpPr>
          <p:cNvPr id="29" name="Line 42"/>
          <p:cNvSpPr>
            <a:spLocks noChangeShapeType="1"/>
          </p:cNvSpPr>
          <p:nvPr/>
        </p:nvSpPr>
        <p:spPr bwMode="auto">
          <a:xfrm>
            <a:off x="6873875" y="1230312"/>
            <a:ext cx="609600" cy="0"/>
          </a:xfrm>
          <a:prstGeom prst="line">
            <a:avLst/>
          </a:prstGeom>
          <a:noFill/>
          <a:ln w="19050">
            <a:solidFill>
              <a:srgbClr val="FF5050"/>
            </a:solidFill>
            <a:round/>
            <a:headEnd/>
            <a:tailEnd type="stealth" w="med" len="med"/>
          </a:ln>
          <a:effectLst/>
        </p:spPr>
        <p:txBody>
          <a:bodyPr/>
          <a:lstStyle/>
          <a:p>
            <a:endParaRPr lang="en-US"/>
          </a:p>
        </p:txBody>
      </p:sp>
      <p:sp>
        <p:nvSpPr>
          <p:cNvPr id="30" name="Arc 43"/>
          <p:cNvSpPr>
            <a:spLocks/>
          </p:cNvSpPr>
          <p:nvPr/>
        </p:nvSpPr>
        <p:spPr bwMode="auto">
          <a:xfrm>
            <a:off x="7461250" y="1235075"/>
            <a:ext cx="498475" cy="812800"/>
          </a:xfrm>
          <a:custGeom>
            <a:avLst/>
            <a:gdLst>
              <a:gd name="G0" fmla="+- 0 0 0"/>
              <a:gd name="G1" fmla="+- 21384 0 0"/>
              <a:gd name="G2" fmla="+- 21600 0 0"/>
              <a:gd name="T0" fmla="*/ 3050 w 21600"/>
              <a:gd name="T1" fmla="*/ 0 h 35030"/>
              <a:gd name="T2" fmla="*/ 16743 w 21600"/>
              <a:gd name="T3" fmla="*/ 35030 h 35030"/>
              <a:gd name="T4" fmla="*/ 0 w 21600"/>
              <a:gd name="T5" fmla="*/ 21384 h 35030"/>
            </a:gdLst>
            <a:ahLst/>
            <a:cxnLst>
              <a:cxn ang="0">
                <a:pos x="T0" y="T1"/>
              </a:cxn>
              <a:cxn ang="0">
                <a:pos x="T2" y="T3"/>
              </a:cxn>
              <a:cxn ang="0">
                <a:pos x="T4" y="T5"/>
              </a:cxn>
            </a:cxnLst>
            <a:rect l="0" t="0" r="r" b="b"/>
            <a:pathLst>
              <a:path w="21600" h="35030" fill="none" extrusionOk="0">
                <a:moveTo>
                  <a:pt x="3049" y="0"/>
                </a:moveTo>
                <a:cubicBezTo>
                  <a:pt x="13693" y="1518"/>
                  <a:pt x="21600" y="10632"/>
                  <a:pt x="21600" y="21384"/>
                </a:cubicBezTo>
                <a:cubicBezTo>
                  <a:pt x="21600" y="26356"/>
                  <a:pt x="19884" y="31176"/>
                  <a:pt x="16743" y="35030"/>
                </a:cubicBezTo>
              </a:path>
              <a:path w="21600" h="35030" stroke="0" extrusionOk="0">
                <a:moveTo>
                  <a:pt x="3049" y="0"/>
                </a:moveTo>
                <a:cubicBezTo>
                  <a:pt x="13693" y="1518"/>
                  <a:pt x="21600" y="10632"/>
                  <a:pt x="21600" y="21384"/>
                </a:cubicBezTo>
                <a:cubicBezTo>
                  <a:pt x="21600" y="26356"/>
                  <a:pt x="19884" y="31176"/>
                  <a:pt x="16743" y="35030"/>
                </a:cubicBezTo>
                <a:lnTo>
                  <a:pt x="0" y="21384"/>
                </a:lnTo>
                <a:close/>
              </a:path>
            </a:pathLst>
          </a:custGeom>
          <a:noFill/>
          <a:ln w="19050">
            <a:solidFill>
              <a:srgbClr val="FF5050"/>
            </a:solidFill>
            <a:round/>
            <a:headEnd/>
            <a:tailEnd type="stealth" w="med" len="med"/>
          </a:ln>
          <a:effectLst/>
        </p:spPr>
        <p:txBody>
          <a:bodyPr wrap="none" anchor="ctr"/>
          <a:lstStyle/>
          <a:p>
            <a:endParaRPr lang="en-US"/>
          </a:p>
        </p:txBody>
      </p:sp>
      <p:sp>
        <p:nvSpPr>
          <p:cNvPr id="31" name="Arc 44"/>
          <p:cNvSpPr>
            <a:spLocks/>
          </p:cNvSpPr>
          <p:nvPr/>
        </p:nvSpPr>
        <p:spPr bwMode="auto">
          <a:xfrm flipV="1">
            <a:off x="7537450" y="2120900"/>
            <a:ext cx="498475" cy="812800"/>
          </a:xfrm>
          <a:custGeom>
            <a:avLst/>
            <a:gdLst>
              <a:gd name="G0" fmla="+- 0 0 0"/>
              <a:gd name="G1" fmla="+- 21384 0 0"/>
              <a:gd name="G2" fmla="+- 21600 0 0"/>
              <a:gd name="T0" fmla="*/ 3050 w 21600"/>
              <a:gd name="T1" fmla="*/ 0 h 35030"/>
              <a:gd name="T2" fmla="*/ 16743 w 21600"/>
              <a:gd name="T3" fmla="*/ 35030 h 35030"/>
              <a:gd name="T4" fmla="*/ 0 w 21600"/>
              <a:gd name="T5" fmla="*/ 21384 h 35030"/>
            </a:gdLst>
            <a:ahLst/>
            <a:cxnLst>
              <a:cxn ang="0">
                <a:pos x="T0" y="T1"/>
              </a:cxn>
              <a:cxn ang="0">
                <a:pos x="T2" y="T3"/>
              </a:cxn>
              <a:cxn ang="0">
                <a:pos x="T4" y="T5"/>
              </a:cxn>
            </a:cxnLst>
            <a:rect l="0" t="0" r="r" b="b"/>
            <a:pathLst>
              <a:path w="21600" h="35030" fill="none" extrusionOk="0">
                <a:moveTo>
                  <a:pt x="3049" y="0"/>
                </a:moveTo>
                <a:cubicBezTo>
                  <a:pt x="13693" y="1518"/>
                  <a:pt x="21600" y="10632"/>
                  <a:pt x="21600" y="21384"/>
                </a:cubicBezTo>
                <a:cubicBezTo>
                  <a:pt x="21600" y="26356"/>
                  <a:pt x="19884" y="31176"/>
                  <a:pt x="16743" y="35030"/>
                </a:cubicBezTo>
              </a:path>
              <a:path w="21600" h="35030" stroke="0" extrusionOk="0">
                <a:moveTo>
                  <a:pt x="3049" y="0"/>
                </a:moveTo>
                <a:cubicBezTo>
                  <a:pt x="13693" y="1518"/>
                  <a:pt x="21600" y="10632"/>
                  <a:pt x="21600" y="21384"/>
                </a:cubicBezTo>
                <a:cubicBezTo>
                  <a:pt x="21600" y="26356"/>
                  <a:pt x="19884" y="31176"/>
                  <a:pt x="16743" y="35030"/>
                </a:cubicBezTo>
                <a:lnTo>
                  <a:pt x="0" y="21384"/>
                </a:lnTo>
                <a:close/>
              </a:path>
            </a:pathLst>
          </a:custGeom>
          <a:noFill/>
          <a:ln w="19050">
            <a:solidFill>
              <a:srgbClr val="FF5050"/>
            </a:solidFill>
            <a:round/>
            <a:headEnd type="stealth" w="med" len="med"/>
            <a:tailEnd/>
          </a:ln>
          <a:effectLst/>
        </p:spPr>
        <p:txBody>
          <a:bodyPr wrap="none" anchor="ctr"/>
          <a:lstStyle/>
          <a:p>
            <a:endParaRPr lang="en-US"/>
          </a:p>
        </p:txBody>
      </p:sp>
      <p:sp>
        <p:nvSpPr>
          <p:cNvPr id="32" name="Text Box 45"/>
          <p:cNvSpPr txBox="1">
            <a:spLocks noChangeArrowheads="1"/>
          </p:cNvSpPr>
          <p:nvPr/>
        </p:nvSpPr>
        <p:spPr bwMode="auto">
          <a:xfrm>
            <a:off x="7677150" y="1063625"/>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5</a:t>
            </a:r>
          </a:p>
        </p:txBody>
      </p:sp>
      <p:sp>
        <p:nvSpPr>
          <p:cNvPr id="33" name="Text Box 46"/>
          <p:cNvSpPr txBox="1">
            <a:spLocks noChangeArrowheads="1"/>
          </p:cNvSpPr>
          <p:nvPr/>
        </p:nvSpPr>
        <p:spPr bwMode="auto">
          <a:xfrm>
            <a:off x="7934325" y="1949450"/>
            <a:ext cx="311150" cy="366712"/>
          </a:xfrm>
          <a:prstGeom prst="rect">
            <a:avLst/>
          </a:prstGeom>
          <a:noFill/>
          <a:ln w="9525">
            <a:noFill/>
            <a:miter lim="800000"/>
            <a:headEnd/>
            <a:tailEnd/>
          </a:ln>
          <a:effectLst/>
        </p:spPr>
        <p:txBody>
          <a:bodyPr wrap="none">
            <a:spAutoFit/>
          </a:bodyPr>
          <a:lstStyle/>
          <a:p>
            <a:r>
              <a:rPr lang="en-US" sz="1800">
                <a:latin typeface="Arial" charset="0"/>
                <a:cs typeface="Arial" charset="0"/>
              </a:rPr>
              <a:t>6</a:t>
            </a:r>
          </a:p>
        </p:txBody>
      </p:sp>
      <p:sp>
        <p:nvSpPr>
          <p:cNvPr id="34" name="Text Box 47"/>
          <p:cNvSpPr txBox="1">
            <a:spLocks noChangeArrowheads="1"/>
          </p:cNvSpPr>
          <p:nvPr/>
        </p:nvSpPr>
        <p:spPr bwMode="auto">
          <a:xfrm>
            <a:off x="6626225" y="539750"/>
            <a:ext cx="1169988" cy="396875"/>
          </a:xfrm>
          <a:prstGeom prst="rect">
            <a:avLst/>
          </a:prstGeom>
          <a:noFill/>
          <a:ln w="9525">
            <a:noFill/>
            <a:miter lim="800000"/>
            <a:headEnd/>
            <a:tailEnd/>
          </a:ln>
          <a:effectLst/>
        </p:spPr>
        <p:txBody>
          <a:bodyPr wrap="none">
            <a:spAutoFit/>
          </a:bodyPr>
          <a:lstStyle/>
          <a:p>
            <a:r>
              <a:rPr lang="en-US" sz="2000">
                <a:latin typeface="Arial" charset="0"/>
                <a:cs typeface="Arial" charset="0"/>
              </a:rPr>
              <a:t>“</a:t>
            </a:r>
            <a:r>
              <a:rPr lang="en-US" sz="2000" b="1">
                <a:latin typeface="Arial" charset="0"/>
                <a:cs typeface="Arial" charset="0"/>
              </a:rPr>
              <a:t>B</a:t>
            </a:r>
            <a:r>
              <a:rPr lang="en-US" sz="2000">
                <a:latin typeface="Arial" charset="0"/>
                <a:cs typeface="Arial" charset="0"/>
              </a:rPr>
              <a:t>” letter</a:t>
            </a:r>
          </a:p>
        </p:txBody>
      </p:sp>
      <p:sp>
        <p:nvSpPr>
          <p:cNvPr id="35" name="AutoShape 50"/>
          <p:cNvSpPr>
            <a:spLocks noChangeArrowheads="1"/>
          </p:cNvSpPr>
          <p:nvPr/>
        </p:nvSpPr>
        <p:spPr bwMode="auto">
          <a:xfrm>
            <a:off x="381000" y="227012"/>
            <a:ext cx="8255000" cy="2946400"/>
          </a:xfrm>
          <a:prstGeom prst="roundRect">
            <a:avLst>
              <a:gd name="adj" fmla="val 10667"/>
            </a:avLst>
          </a:prstGeom>
          <a:noFill/>
          <a:ln w="9525">
            <a:solidFill>
              <a:srgbClr val="00CC00"/>
            </a:solidFill>
            <a:round/>
            <a:headEnd/>
            <a:tailEnd/>
          </a:ln>
          <a:effectLst/>
        </p:spPr>
        <p:txBody>
          <a:bodyPr wrap="none" anchor="ctr"/>
          <a:lstStyle/>
          <a:p>
            <a:endParaRPr lang="en-US"/>
          </a:p>
        </p:txBody>
      </p:sp>
      <p:sp>
        <p:nvSpPr>
          <p:cNvPr id="36" name="Text Box 26"/>
          <p:cNvSpPr txBox="1">
            <a:spLocks noChangeArrowheads="1"/>
          </p:cNvSpPr>
          <p:nvPr/>
        </p:nvSpPr>
        <p:spPr bwMode="auto">
          <a:xfrm>
            <a:off x="657225" y="0"/>
            <a:ext cx="1608138" cy="457200"/>
          </a:xfrm>
          <a:prstGeom prst="rect">
            <a:avLst/>
          </a:prstGeom>
          <a:solidFill>
            <a:schemeClr val="bg1"/>
          </a:solidFill>
          <a:ln w="9525">
            <a:noFill/>
            <a:miter lim="800000"/>
            <a:headEnd/>
            <a:tailEnd/>
          </a:ln>
          <a:effectLst/>
        </p:spPr>
        <p:txBody>
          <a:bodyPr wrap="none">
            <a:spAutoFit/>
          </a:bodyPr>
          <a:lstStyle/>
          <a:p>
            <a:r>
              <a:rPr lang="en-US" sz="2400" b="1" dirty="0">
                <a:solidFill>
                  <a:srgbClr val="0033CC"/>
                </a:solidFill>
                <a:latin typeface="Arial" charset="0"/>
                <a:cs typeface="Arial" charset="0"/>
              </a:rPr>
              <a:t>Examples</a:t>
            </a:r>
            <a:endParaRPr lang="en-US" sz="2000" i="1" dirty="0">
              <a:latin typeface="Arial" charset="0"/>
              <a:cs typeface="Arial" charset="0"/>
            </a:endParaRPr>
          </a:p>
        </p:txBody>
      </p:sp>
      <p:sp>
        <p:nvSpPr>
          <p:cNvPr id="38" name="Rectangle 37"/>
          <p:cNvSpPr/>
          <p:nvPr/>
        </p:nvSpPr>
        <p:spPr>
          <a:xfrm>
            <a:off x="152400" y="0"/>
            <a:ext cx="5019323" cy="553998"/>
          </a:xfrm>
          <a:prstGeom prst="rect">
            <a:avLst/>
          </a:prstGeom>
        </p:spPr>
        <p:txBody>
          <a:bodyPr wrap="none">
            <a:spAutoFit/>
          </a:bodyPr>
          <a:lstStyle/>
          <a:p>
            <a:pPr eaLnBrk="1" hangingPunct="1"/>
            <a:r>
              <a:rPr lang="en-US" sz="3000" u="sng" dirty="0" smtClean="0">
                <a:solidFill>
                  <a:srgbClr val="7030A0"/>
                </a:solidFill>
                <a:latin typeface="Arial" charset="0"/>
              </a:rPr>
              <a:t>Height and width of letters</a:t>
            </a:r>
            <a:endParaRPr lang="en-US" sz="3000" u="sng" dirty="0">
              <a:solidFill>
                <a:srgbClr val="7030A0"/>
              </a:solidFill>
              <a:latin typeface="Arial" charset="0"/>
            </a:endParaRPr>
          </a:p>
        </p:txBody>
      </p:sp>
      <p:sp>
        <p:nvSpPr>
          <p:cNvPr id="47" name="Rectangle 46"/>
          <p:cNvSpPr/>
          <p:nvPr/>
        </p:nvSpPr>
        <p:spPr>
          <a:xfrm>
            <a:off x="3810000" y="3810000"/>
            <a:ext cx="6553200" cy="426912"/>
          </a:xfrm>
          <a:prstGeom prst="rect">
            <a:avLst/>
          </a:prstGeom>
        </p:spPr>
        <p:txBody>
          <a:bodyPr wrap="square">
            <a:spAutoFit/>
          </a:bodyPr>
          <a:lstStyle/>
          <a:p>
            <a:pPr algn="just">
              <a:lnSpc>
                <a:spcPct val="150000"/>
              </a:lnSpc>
              <a:spcBef>
                <a:spcPct val="50000"/>
              </a:spcBef>
            </a:pPr>
            <a:r>
              <a:rPr lang="en-US" dirty="0" smtClean="0">
                <a:latin typeface="Garamond" pitchFamily="18" charset="0"/>
              </a:rPr>
              <a:t>.</a:t>
            </a:r>
            <a:endParaRPr lang="en-US" dirty="0">
              <a:latin typeface="Garamond" pitchFamily="18" charset="0"/>
            </a:endParaRPr>
          </a:p>
        </p:txBody>
      </p:sp>
      <p:graphicFrame>
        <p:nvGraphicFramePr>
          <p:cNvPr id="48" name="Table 47"/>
          <p:cNvGraphicFramePr>
            <a:graphicFrameLocks noGrp="1"/>
          </p:cNvGraphicFramePr>
          <p:nvPr/>
        </p:nvGraphicFramePr>
        <p:xfrm>
          <a:off x="152400" y="1447800"/>
          <a:ext cx="8839200" cy="3200400"/>
        </p:xfrm>
        <a:graphic>
          <a:graphicData uri="http://schemas.openxmlformats.org/drawingml/2006/table">
            <a:tbl>
              <a:tblPr firstRow="1" bandRow="1">
                <a:tableStyleId>{5C22544A-7EE6-4342-B048-85BDC9FD1C3A}</a:tableStyleId>
              </a:tblPr>
              <a:tblGrid>
                <a:gridCol w="938676"/>
                <a:gridCol w="6336063"/>
                <a:gridCol w="1564461"/>
              </a:tblGrid>
              <a:tr h="370840">
                <a:tc>
                  <a:txBody>
                    <a:bodyPr/>
                    <a:lstStyle/>
                    <a:p>
                      <a:r>
                        <a:rPr lang="en-US" sz="2400" dirty="0" smtClean="0"/>
                        <a:t>Sl. no</a:t>
                      </a:r>
                      <a:endParaRPr lang="en-IN" sz="2400" dirty="0"/>
                    </a:p>
                  </a:txBody>
                  <a:tcPr/>
                </a:tc>
                <a:tc>
                  <a:txBody>
                    <a:bodyPr/>
                    <a:lstStyle/>
                    <a:p>
                      <a:r>
                        <a:rPr lang="en-US" sz="2400" dirty="0" smtClean="0"/>
                        <a:t>Items</a:t>
                      </a:r>
                      <a:r>
                        <a:rPr lang="en-US" sz="2400" baseline="0" dirty="0" smtClean="0"/>
                        <a:t> on a drawing</a:t>
                      </a:r>
                      <a:endParaRPr lang="en-IN" sz="2400" dirty="0"/>
                    </a:p>
                  </a:txBody>
                  <a:tcPr/>
                </a:tc>
                <a:tc>
                  <a:txBody>
                    <a:bodyPr/>
                    <a:lstStyle/>
                    <a:p>
                      <a:r>
                        <a:rPr lang="en-US" sz="2400" dirty="0" smtClean="0"/>
                        <a:t>Size (mm)</a:t>
                      </a:r>
                      <a:endParaRPr lang="en-IN" sz="2400" dirty="0"/>
                    </a:p>
                  </a:txBody>
                  <a:tcPr/>
                </a:tc>
              </a:tr>
              <a:tr h="370840">
                <a:tc>
                  <a:txBody>
                    <a:bodyPr/>
                    <a:lstStyle/>
                    <a:p>
                      <a:r>
                        <a:rPr lang="en-US" sz="2400" dirty="0" smtClean="0"/>
                        <a:t>1</a:t>
                      </a:r>
                      <a:endParaRPr lang="en-IN" sz="2400" dirty="0"/>
                    </a:p>
                  </a:txBody>
                  <a:tcPr/>
                </a:tc>
                <a:tc>
                  <a:txBody>
                    <a:bodyPr/>
                    <a:lstStyle/>
                    <a:p>
                      <a:r>
                        <a:rPr lang="en-US" sz="2400" dirty="0" smtClean="0"/>
                        <a:t>Name of the company</a:t>
                      </a:r>
                      <a:endParaRPr lang="en-IN" sz="2400" dirty="0"/>
                    </a:p>
                  </a:txBody>
                  <a:tcPr/>
                </a:tc>
                <a:tc>
                  <a:txBody>
                    <a:bodyPr/>
                    <a:lstStyle/>
                    <a:p>
                      <a:r>
                        <a:rPr lang="en-US" sz="2400" dirty="0" smtClean="0"/>
                        <a:t>10,</a:t>
                      </a:r>
                      <a:r>
                        <a:rPr lang="en-US" sz="2400" baseline="0" dirty="0" smtClean="0"/>
                        <a:t> 14, 20</a:t>
                      </a:r>
                      <a:endParaRPr lang="en-IN" sz="2400" dirty="0"/>
                    </a:p>
                  </a:txBody>
                  <a:tcPr/>
                </a:tc>
              </a:tr>
              <a:tr h="370840">
                <a:tc>
                  <a:txBody>
                    <a:bodyPr/>
                    <a:lstStyle/>
                    <a:p>
                      <a:r>
                        <a:rPr lang="en-US" sz="2400" dirty="0" smtClean="0"/>
                        <a:t>2</a:t>
                      </a:r>
                      <a:endParaRPr lang="en-IN" sz="2400" dirty="0"/>
                    </a:p>
                  </a:txBody>
                  <a:tcPr/>
                </a:tc>
                <a:tc>
                  <a:txBody>
                    <a:bodyPr/>
                    <a:lstStyle/>
                    <a:p>
                      <a:r>
                        <a:rPr lang="en-US" sz="2400" dirty="0" smtClean="0"/>
                        <a:t>Drawing numbers, letters denoting section planes</a:t>
                      </a:r>
                      <a:endParaRPr lang="en-IN" sz="2400" dirty="0"/>
                    </a:p>
                  </a:txBody>
                  <a:tcPr/>
                </a:tc>
                <a:tc>
                  <a:txBody>
                    <a:bodyPr/>
                    <a:lstStyle/>
                    <a:p>
                      <a:r>
                        <a:rPr lang="en-US" sz="2400" dirty="0" smtClean="0"/>
                        <a:t>10,14</a:t>
                      </a:r>
                      <a:endParaRPr lang="en-IN" sz="2400" dirty="0"/>
                    </a:p>
                  </a:txBody>
                  <a:tcPr/>
                </a:tc>
              </a:tr>
              <a:tr h="370840">
                <a:tc>
                  <a:txBody>
                    <a:bodyPr/>
                    <a:lstStyle/>
                    <a:p>
                      <a:r>
                        <a:rPr lang="en-US" sz="2400" dirty="0" smtClean="0"/>
                        <a:t>3</a:t>
                      </a:r>
                      <a:endParaRPr lang="en-IN" sz="2400" dirty="0"/>
                    </a:p>
                  </a:txBody>
                  <a:tcPr/>
                </a:tc>
                <a:tc>
                  <a:txBody>
                    <a:bodyPr/>
                    <a:lstStyle/>
                    <a:p>
                      <a:r>
                        <a:rPr lang="en-US" sz="2400" dirty="0" smtClean="0"/>
                        <a:t>Title</a:t>
                      </a:r>
                      <a:r>
                        <a:rPr lang="en-US" sz="2400" baseline="0" dirty="0" smtClean="0"/>
                        <a:t> of the drawing</a:t>
                      </a:r>
                      <a:endParaRPr lang="en-IN" sz="2400" dirty="0"/>
                    </a:p>
                  </a:txBody>
                  <a:tcPr/>
                </a:tc>
                <a:tc>
                  <a:txBody>
                    <a:bodyPr/>
                    <a:lstStyle/>
                    <a:p>
                      <a:r>
                        <a:rPr lang="en-US" sz="2400" dirty="0" smtClean="0"/>
                        <a:t>7, 10</a:t>
                      </a:r>
                      <a:endParaRPr lang="en-IN" sz="2400" dirty="0"/>
                    </a:p>
                  </a:txBody>
                  <a:tcPr/>
                </a:tc>
              </a:tr>
              <a:tr h="370840">
                <a:tc>
                  <a:txBody>
                    <a:bodyPr/>
                    <a:lstStyle/>
                    <a:p>
                      <a:r>
                        <a:rPr lang="en-US" sz="2400" dirty="0" smtClean="0"/>
                        <a:t>4</a:t>
                      </a:r>
                      <a:endParaRPr lang="en-IN" sz="2400" dirty="0"/>
                    </a:p>
                  </a:txBody>
                  <a:tcPr/>
                </a:tc>
                <a:tc>
                  <a:txBody>
                    <a:bodyPr/>
                    <a:lstStyle/>
                    <a:p>
                      <a:r>
                        <a:rPr lang="en-US" sz="2400" dirty="0" smtClean="0"/>
                        <a:t>Sub- titles</a:t>
                      </a:r>
                      <a:r>
                        <a:rPr lang="en-US" sz="2400" baseline="0" dirty="0" smtClean="0"/>
                        <a:t> </a:t>
                      </a:r>
                      <a:r>
                        <a:rPr lang="en-US" sz="2400" dirty="0" smtClean="0"/>
                        <a:t>&amp;</a:t>
                      </a:r>
                      <a:r>
                        <a:rPr lang="en-US" sz="2400" baseline="0" dirty="0" smtClean="0"/>
                        <a:t> Headings</a:t>
                      </a:r>
                      <a:endParaRPr lang="en-IN" sz="2400" dirty="0"/>
                    </a:p>
                  </a:txBody>
                  <a:tcPr/>
                </a:tc>
                <a:tc>
                  <a:txBody>
                    <a:bodyPr/>
                    <a:lstStyle/>
                    <a:p>
                      <a:r>
                        <a:rPr lang="en-US" sz="2400" dirty="0" smtClean="0"/>
                        <a:t>5, 7</a:t>
                      </a:r>
                      <a:endParaRPr lang="en-IN" sz="2400" dirty="0"/>
                    </a:p>
                  </a:txBody>
                  <a:tcPr/>
                </a:tc>
              </a:tr>
              <a:tr h="370840">
                <a:tc>
                  <a:txBody>
                    <a:bodyPr/>
                    <a:lstStyle/>
                    <a:p>
                      <a:r>
                        <a:rPr lang="en-US" sz="2400" dirty="0" smtClean="0"/>
                        <a:t>5</a:t>
                      </a:r>
                      <a:endParaRPr lang="en-IN" sz="2400" dirty="0"/>
                    </a:p>
                  </a:txBody>
                  <a:tcPr/>
                </a:tc>
                <a:tc>
                  <a:txBody>
                    <a:bodyPr/>
                    <a:lstStyle/>
                    <a:p>
                      <a:r>
                        <a:rPr lang="en-US" sz="2400" dirty="0" smtClean="0"/>
                        <a:t>Dimensioning, notes, schedules &amp; material lists</a:t>
                      </a:r>
                      <a:endParaRPr lang="en-IN" sz="2400" dirty="0"/>
                    </a:p>
                  </a:txBody>
                  <a:tcPr/>
                </a:tc>
                <a:tc>
                  <a:txBody>
                    <a:bodyPr/>
                    <a:lstStyle/>
                    <a:p>
                      <a:r>
                        <a:rPr lang="en-US" sz="2400" dirty="0" smtClean="0"/>
                        <a:t>3.5, 7</a:t>
                      </a:r>
                      <a:endParaRPr lang="en-IN" sz="2400" dirty="0"/>
                    </a:p>
                  </a:txBody>
                  <a:tcPr/>
                </a:tc>
              </a:tr>
              <a:tr h="370840">
                <a:tc>
                  <a:txBody>
                    <a:bodyPr/>
                    <a:lstStyle/>
                    <a:p>
                      <a:r>
                        <a:rPr lang="en-US" sz="2400" dirty="0" smtClean="0"/>
                        <a:t>6</a:t>
                      </a:r>
                      <a:endParaRPr lang="en-IN" sz="2400" dirty="0"/>
                    </a:p>
                  </a:txBody>
                  <a:tcPr/>
                </a:tc>
                <a:tc>
                  <a:txBody>
                    <a:bodyPr/>
                    <a:lstStyle/>
                    <a:p>
                      <a:r>
                        <a:rPr lang="en-US" sz="2400" dirty="0" smtClean="0"/>
                        <a:t>Alteration entries and tolerances</a:t>
                      </a:r>
                      <a:endParaRPr lang="en-IN" sz="2400" dirty="0"/>
                    </a:p>
                  </a:txBody>
                  <a:tcPr/>
                </a:tc>
                <a:tc>
                  <a:txBody>
                    <a:bodyPr/>
                    <a:lstStyle/>
                    <a:p>
                      <a:r>
                        <a:rPr lang="en-US" sz="2400" dirty="0" smtClean="0"/>
                        <a:t>3.5</a:t>
                      </a:r>
                      <a:endParaRPr lang="en-IN" sz="2400" dirty="0"/>
                    </a:p>
                  </a:txBody>
                  <a:tcPr/>
                </a:tc>
              </a:tr>
            </a:tbl>
          </a:graphicData>
        </a:graphic>
      </p:graphicFrame>
      <p:sp>
        <p:nvSpPr>
          <p:cNvPr id="50" name="Rectangle 49"/>
          <p:cNvSpPr/>
          <p:nvPr/>
        </p:nvSpPr>
        <p:spPr>
          <a:xfrm>
            <a:off x="152400" y="533400"/>
            <a:ext cx="8839200" cy="892552"/>
          </a:xfrm>
          <a:prstGeom prst="rect">
            <a:avLst/>
          </a:prstGeom>
          <a:solidFill>
            <a:srgbClr val="DDF6FF"/>
          </a:solidFill>
        </p:spPr>
        <p:txBody>
          <a:bodyPr wrap="square">
            <a:spAutoFit/>
          </a:bodyPr>
          <a:lstStyle/>
          <a:p>
            <a:pPr algn="just">
              <a:spcBef>
                <a:spcPct val="50000"/>
              </a:spcBef>
            </a:pPr>
            <a:r>
              <a:rPr lang="en-US" sz="2600" b="0" dirty="0" smtClean="0">
                <a:latin typeface="Calibri" pitchFamily="34" charset="0"/>
                <a:cs typeface="Calibri" pitchFamily="34" charset="0"/>
              </a:rPr>
              <a:t>BIS (SP 46: 2003) has recommended the heights of letters as: 1.8, 2.5, 3.5, 5, 7, 10, 14 &amp; 20 mm</a:t>
            </a:r>
            <a:endParaRPr lang="en-US" sz="2600" b="0" dirty="0">
              <a:latin typeface="Calibri" pitchFamily="34" charset="0"/>
              <a:cs typeface="Calibri" pitchFamily="34" charset="0"/>
            </a:endParaRPr>
          </a:p>
        </p:txBody>
      </p:sp>
      <p:sp>
        <p:nvSpPr>
          <p:cNvPr id="51" name="Rectangle 50"/>
          <p:cNvSpPr/>
          <p:nvPr/>
        </p:nvSpPr>
        <p:spPr>
          <a:xfrm>
            <a:off x="152400" y="6172200"/>
            <a:ext cx="8839200" cy="492443"/>
          </a:xfrm>
          <a:prstGeom prst="rect">
            <a:avLst/>
          </a:prstGeom>
          <a:solidFill>
            <a:schemeClr val="accent1">
              <a:lumMod val="20000"/>
              <a:lumOff val="80000"/>
            </a:schemeClr>
          </a:solidFill>
        </p:spPr>
        <p:txBody>
          <a:bodyPr wrap="square">
            <a:spAutoFit/>
          </a:bodyPr>
          <a:lstStyle/>
          <a:p>
            <a:pPr marL="11113" indent="-11113" algn="just">
              <a:spcBef>
                <a:spcPct val="50000"/>
              </a:spcBef>
            </a:pPr>
            <a:r>
              <a:rPr lang="en-US" sz="2600" b="0" dirty="0" smtClean="0">
                <a:latin typeface="Calibri" pitchFamily="34" charset="0"/>
                <a:cs typeface="Calibri" pitchFamily="34" charset="0"/>
              </a:rPr>
              <a:t>The height-to-width ratio for letters varies between 7 : 5 or 7 : 6</a:t>
            </a:r>
            <a:endParaRPr lang="en-US" sz="2600" b="0" dirty="0">
              <a:latin typeface="Calibri" pitchFamily="34" charset="0"/>
              <a:cs typeface="Calibri" pitchFamily="34" charset="0"/>
            </a:endParaRPr>
          </a:p>
        </p:txBody>
      </p:sp>
      <p:pic>
        <p:nvPicPr>
          <p:cNvPr id="52" name="Picture 8"/>
          <p:cNvPicPr>
            <a:picLocks noChangeAspect="1" noChangeArrowheads="1"/>
          </p:cNvPicPr>
          <p:nvPr/>
        </p:nvPicPr>
        <p:blipFill>
          <a:blip r:embed="rId2" cstate="print"/>
          <a:srcRect b="25424"/>
          <a:stretch>
            <a:fillRect/>
          </a:stretch>
        </p:blipFill>
        <p:spPr bwMode="auto">
          <a:xfrm>
            <a:off x="4038600" y="4648200"/>
            <a:ext cx="4953000" cy="1517822"/>
          </a:xfrm>
          <a:prstGeom prst="rect">
            <a:avLst/>
          </a:prstGeom>
          <a:noFill/>
          <a:ln w="9525">
            <a:noFill/>
            <a:miter lim="800000"/>
            <a:headEnd/>
            <a:tailEnd/>
          </a:ln>
          <a:effectLst/>
        </p:spPr>
      </p:pic>
      <p:sp>
        <p:nvSpPr>
          <p:cNvPr id="53" name="Rectangle 52"/>
          <p:cNvSpPr/>
          <p:nvPr/>
        </p:nvSpPr>
        <p:spPr>
          <a:xfrm>
            <a:off x="152400" y="4724400"/>
            <a:ext cx="3733800" cy="1292662"/>
          </a:xfrm>
          <a:prstGeom prst="rect">
            <a:avLst/>
          </a:prstGeom>
          <a:solidFill>
            <a:srgbClr val="DDF6FF"/>
          </a:solidFill>
        </p:spPr>
        <p:txBody>
          <a:bodyPr wrap="square">
            <a:spAutoFit/>
          </a:bodyPr>
          <a:lstStyle/>
          <a:p>
            <a:pPr marL="11113" indent="-11113" algn="just">
              <a:spcBef>
                <a:spcPct val="50000"/>
              </a:spcBef>
            </a:pPr>
            <a:r>
              <a:rPr lang="en-US" sz="2600" b="0" dirty="0" smtClean="0">
                <a:latin typeface="Calibri" pitchFamily="34" charset="0"/>
                <a:cs typeface="Calibri" pitchFamily="34" charset="0"/>
              </a:rPr>
              <a:t>Total height of lowercase letters equals that of capital letters.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trips(down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strips(down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strips(downRigh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strips(downRigh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strips(downRigh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strips(downRigh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strips(down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12"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strips(down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1"/>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hidden"/>
                                      </p:to>
                                    </p:set>
                                  </p:childTnLst>
                                </p:cTn>
                              </p:par>
                              <p:par>
                                <p:cTn id="85" presetID="1" presetClass="exit" presetSubtype="0" fill="hold" grpId="0" nodeType="withEffect">
                                  <p:stCondLst>
                                    <p:cond delay="0"/>
                                  </p:stCondLst>
                                  <p:childTnLst>
                                    <p:set>
                                      <p:cBhvr>
                                        <p:cTn id="86" dur="1" fill="hold">
                                          <p:stCondLst>
                                            <p:cond delay="0"/>
                                          </p:stCondLst>
                                        </p:cTn>
                                        <p:tgtEl>
                                          <p:spTgt spid="17"/>
                                        </p:tgtEl>
                                        <p:attrNameLst>
                                          <p:attrName>style.visibility</p:attrName>
                                        </p:attrNameLst>
                                      </p:cBhvr>
                                      <p:to>
                                        <p:strVal val="hidden"/>
                                      </p:to>
                                    </p:set>
                                  </p:childTnLst>
                                </p:cTn>
                              </p:par>
                              <p:par>
                                <p:cTn id="87" presetID="1" presetClass="exit" presetSubtype="0" fill="hold" grpId="0"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23"/>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4"/>
                                        </p:tgtEl>
                                        <p:attrNameLst>
                                          <p:attrName>style.visibility</p:attrName>
                                        </p:attrNameLst>
                                      </p:cBhvr>
                                      <p:to>
                                        <p:strVal val="hidden"/>
                                      </p:to>
                                    </p:set>
                                  </p:childTnLst>
                                </p:cTn>
                              </p:par>
                              <p:par>
                                <p:cTn id="101" presetID="1" presetClass="exit" presetSubtype="0" fill="hold" grpId="0" nodeType="withEffect">
                                  <p:stCondLst>
                                    <p:cond delay="0"/>
                                  </p:stCondLst>
                                  <p:childTnLst>
                                    <p:set>
                                      <p:cBhvr>
                                        <p:cTn id="102" dur="1" fill="hold">
                                          <p:stCondLst>
                                            <p:cond delay="0"/>
                                          </p:stCondLst>
                                        </p:cTn>
                                        <p:tgtEl>
                                          <p:spTgt spid="25"/>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27"/>
                                        </p:tgtEl>
                                        <p:attrNameLst>
                                          <p:attrName>style.visibility</p:attrName>
                                        </p:attrNameLst>
                                      </p:cBhvr>
                                      <p:to>
                                        <p:strVal val="hidden"/>
                                      </p:to>
                                    </p:set>
                                  </p:childTnLst>
                                </p:cTn>
                              </p:par>
                              <p:par>
                                <p:cTn id="107" presetID="1" presetClass="exit"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3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1"/>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6"/>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5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6" grpId="1" animBg="1"/>
      <p:bldP spid="7" grpId="0"/>
      <p:bldP spid="8" grpId="0" animBg="1"/>
      <p:bldP spid="8" grpId="1" animBg="1"/>
      <p:bldP spid="9" grpId="0" animBg="1"/>
      <p:bldP spid="9" grpId="1" animBg="1"/>
      <p:bldP spid="10" grpId="0" animBg="1"/>
      <p:bldP spid="10" grpId="1" animBg="1"/>
      <p:bldP spid="11" grpId="0"/>
      <p:bldP spid="12" grpId="0"/>
      <p:bldP spid="13" grpId="0"/>
      <p:bldP spid="14" grpId="0"/>
      <p:bldP spid="15" grpId="0"/>
      <p:bldP spid="16" grpId="0" animBg="1"/>
      <p:bldP spid="17" grpId="0" animBg="1"/>
      <p:bldP spid="18" grpId="0" animBg="1"/>
      <p:bldP spid="19" grpId="0" animBg="1"/>
      <p:bldP spid="20" grpId="0" animBg="1"/>
      <p:bldP spid="21" grpId="0" animBg="1"/>
      <p:bldP spid="22" grpId="0" animBg="1"/>
      <p:bldP spid="22" grpId="1" animBg="1"/>
      <p:bldP spid="23" grpId="0" animBg="1"/>
      <p:bldP spid="23" grpId="1" animBg="1"/>
      <p:bldP spid="24" grpId="0"/>
      <p:bldP spid="25" grpId="0"/>
      <p:bldP spid="26" grpId="0"/>
      <p:bldP spid="27" grpId="0" animBg="1"/>
      <p:bldP spid="27" grpId="1" animBg="1"/>
      <p:bldP spid="28" grpId="0"/>
      <p:bldP spid="29" grpId="0" animBg="1"/>
      <p:bldP spid="29" grpId="1" animBg="1"/>
      <p:bldP spid="30" grpId="0" animBg="1"/>
      <p:bldP spid="30" grpId="1" animBg="1"/>
      <p:bldP spid="31" grpId="0" animBg="1"/>
      <p:bldP spid="31" grpId="1" animBg="1"/>
      <p:bldP spid="32" grpId="0"/>
      <p:bldP spid="33" grpId="0"/>
      <p:bldP spid="34" grpId="0"/>
      <p:bldP spid="35" grpId="0" animBg="1"/>
      <p:bldP spid="36" grpId="0" animBg="1"/>
      <p:bldP spid="38" grpId="0"/>
      <p:bldP spid="50" grpId="0" animBg="1"/>
      <p:bldP spid="51" grpId="0" animBg="1"/>
      <p:bldP spid="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25" name="Picture 2"/>
          <p:cNvPicPr>
            <a:picLocks noChangeAspect="1" noChangeArrowheads="1"/>
          </p:cNvPicPr>
          <p:nvPr/>
        </p:nvPicPr>
        <p:blipFill>
          <a:blip r:embed="rId3"/>
          <a:srcRect/>
          <a:stretch>
            <a:fillRect/>
          </a:stretch>
        </p:blipFill>
        <p:spPr bwMode="auto">
          <a:xfrm>
            <a:off x="2514600" y="63124"/>
            <a:ext cx="6629400" cy="3003684"/>
          </a:xfrm>
          <a:prstGeom prst="rect">
            <a:avLst/>
          </a:prstGeom>
          <a:noFill/>
          <a:ln w="12700" cap="flat" cmpd="sng">
            <a:noFill/>
            <a:prstDash val="solid"/>
            <a:miter lim="800000"/>
            <a:headEnd/>
            <a:tailEnd/>
          </a:ln>
          <a:effectLst/>
        </p:spPr>
      </p:pic>
      <p:sp>
        <p:nvSpPr>
          <p:cNvPr id="26" name="Rectangle 25"/>
          <p:cNvSpPr/>
          <p:nvPr/>
        </p:nvSpPr>
        <p:spPr>
          <a:xfrm>
            <a:off x="304800" y="304800"/>
            <a:ext cx="2380780" cy="1415772"/>
          </a:xfrm>
          <a:prstGeom prst="rect">
            <a:avLst/>
          </a:prstGeom>
        </p:spPr>
        <p:txBody>
          <a:bodyPr wrap="none">
            <a:spAutoFit/>
          </a:bodyPr>
          <a:lstStyle/>
          <a:p>
            <a:pPr eaLnBrk="1" hangingPunct="1"/>
            <a:r>
              <a:rPr lang="en-US" sz="3000" u="sng" dirty="0" smtClean="0">
                <a:solidFill>
                  <a:srgbClr val="7030A0"/>
                </a:solidFill>
                <a:latin typeface="Arial" charset="0"/>
              </a:rPr>
              <a:t>A &amp; B type </a:t>
            </a:r>
          </a:p>
          <a:p>
            <a:pPr eaLnBrk="1" hangingPunct="1"/>
            <a:r>
              <a:rPr lang="en-US" sz="3000" u="sng" dirty="0" smtClean="0">
                <a:solidFill>
                  <a:srgbClr val="7030A0"/>
                </a:solidFill>
                <a:latin typeface="Arial" charset="0"/>
              </a:rPr>
              <a:t>Lettering</a:t>
            </a:r>
          </a:p>
          <a:p>
            <a:pPr eaLnBrk="1" hangingPunct="1"/>
            <a:r>
              <a:rPr lang="en-US" sz="2600" b="0" dirty="0" smtClean="0">
                <a:latin typeface="Calibri" pitchFamily="34" charset="0"/>
                <a:cs typeface="Calibri" pitchFamily="34" charset="0"/>
              </a:rPr>
              <a:t>BIS (SP46: 2003)</a:t>
            </a:r>
            <a:endParaRPr lang="en-US" sz="2600" u="sng" dirty="0">
              <a:solidFill>
                <a:srgbClr val="7030A0"/>
              </a:solidFill>
              <a:latin typeface="Arial" charset="0"/>
            </a:endParaRPr>
          </a:p>
        </p:txBody>
      </p:sp>
      <p:graphicFrame>
        <p:nvGraphicFramePr>
          <p:cNvPr id="27" name="Table 26"/>
          <p:cNvGraphicFramePr>
            <a:graphicFrameLocks noGrp="1"/>
          </p:cNvGraphicFramePr>
          <p:nvPr/>
        </p:nvGraphicFramePr>
        <p:xfrm>
          <a:off x="152400" y="3048000"/>
          <a:ext cx="8839201" cy="3754120"/>
        </p:xfrm>
        <a:graphic>
          <a:graphicData uri="http://schemas.openxmlformats.org/drawingml/2006/table">
            <a:tbl>
              <a:tblPr firstRow="1" bandRow="1">
                <a:tableStyleId>{21E4AEA4-8DFA-4A89-87EB-49C32662AFE0}</a:tableStyleId>
              </a:tblPr>
              <a:tblGrid>
                <a:gridCol w="2209800"/>
                <a:gridCol w="914400"/>
                <a:gridCol w="1295400"/>
                <a:gridCol w="631372"/>
                <a:gridCol w="631371"/>
                <a:gridCol w="631372"/>
                <a:gridCol w="631371"/>
                <a:gridCol w="631372"/>
                <a:gridCol w="631371"/>
                <a:gridCol w="631372"/>
              </a:tblGrid>
              <a:tr h="370840">
                <a:tc>
                  <a:txBody>
                    <a:bodyPr/>
                    <a:lstStyle/>
                    <a:p>
                      <a:r>
                        <a:rPr lang="en-US" sz="1200" dirty="0" smtClean="0"/>
                        <a:t>Specifications</a:t>
                      </a:r>
                      <a:endParaRPr lang="en-IN" sz="1200" dirty="0"/>
                    </a:p>
                  </a:txBody>
                  <a:tcPr/>
                </a:tc>
                <a:tc>
                  <a:txBody>
                    <a:bodyPr/>
                    <a:lstStyle/>
                    <a:p>
                      <a:r>
                        <a:rPr lang="en-US" sz="1200" dirty="0" smtClean="0"/>
                        <a:t>Type </a:t>
                      </a:r>
                      <a:endParaRPr lang="en-IN" sz="1200" dirty="0"/>
                    </a:p>
                  </a:txBody>
                  <a:tcPr/>
                </a:tc>
                <a:tc>
                  <a:txBody>
                    <a:bodyPr/>
                    <a:lstStyle/>
                    <a:p>
                      <a:r>
                        <a:rPr lang="en-US" sz="1200" dirty="0" smtClean="0"/>
                        <a:t>Value </a:t>
                      </a:r>
                      <a:endParaRPr lang="en-IN" sz="1200" dirty="0"/>
                    </a:p>
                  </a:txBody>
                  <a:tcPr/>
                </a:tc>
                <a:tc gridSpan="7">
                  <a:txBody>
                    <a:bodyPr/>
                    <a:lstStyle/>
                    <a:p>
                      <a:r>
                        <a:rPr lang="en-US" sz="1200" dirty="0" smtClean="0"/>
                        <a:t>Size (mm)</a:t>
                      </a:r>
                      <a:endParaRPr lang="en-IN" sz="1200" dirty="0"/>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185420">
                <a:tc rowSpan="2">
                  <a:txBody>
                    <a:bodyPr/>
                    <a:lstStyle/>
                    <a:p>
                      <a:r>
                        <a:rPr lang="en-US" sz="1200" dirty="0" smtClean="0"/>
                        <a:t>Capital letter height</a:t>
                      </a:r>
                      <a:endParaRPr lang="en-IN" sz="1200" dirty="0"/>
                    </a:p>
                  </a:txBody>
                  <a:tcPr/>
                </a:tc>
                <a:tc>
                  <a:txBody>
                    <a:bodyPr/>
                    <a:lstStyle/>
                    <a:p>
                      <a:r>
                        <a:rPr lang="en-US" sz="1200" dirty="0" smtClean="0"/>
                        <a:t>A</a:t>
                      </a:r>
                      <a:endParaRPr lang="en-IN" sz="1200" dirty="0"/>
                    </a:p>
                  </a:txBody>
                  <a:tcPr/>
                </a:tc>
                <a:tc>
                  <a:txBody>
                    <a:bodyPr/>
                    <a:lstStyle/>
                    <a:p>
                      <a:r>
                        <a:rPr lang="en-US" sz="1200" dirty="0" smtClean="0"/>
                        <a:t>h</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c>
                  <a:txBody>
                    <a:bodyPr/>
                    <a:lstStyle/>
                    <a:p>
                      <a:r>
                        <a:rPr lang="en-US" sz="1200" dirty="0" smtClean="0"/>
                        <a:t>20</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h</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c>
                  <a:txBody>
                    <a:bodyPr/>
                    <a:lstStyle/>
                    <a:p>
                      <a:r>
                        <a:rPr lang="en-US" sz="1200" dirty="0" smtClean="0"/>
                        <a:t>20</a:t>
                      </a:r>
                      <a:endParaRPr lang="en-IN" sz="1200" dirty="0"/>
                    </a:p>
                  </a:txBody>
                  <a:tcPr/>
                </a:tc>
              </a:tr>
              <a:tr h="185420">
                <a:tc rowSpan="2">
                  <a:txBody>
                    <a:bodyPr/>
                    <a:lstStyle/>
                    <a:p>
                      <a:r>
                        <a:rPr lang="en-US" sz="1200" dirty="0" smtClean="0"/>
                        <a:t>Lowercase letter height</a:t>
                      </a:r>
                      <a:endParaRPr lang="en-IN" sz="1200" dirty="0"/>
                    </a:p>
                  </a:txBody>
                  <a:tcPr/>
                </a:tc>
                <a:tc>
                  <a:txBody>
                    <a:bodyPr/>
                    <a:lstStyle/>
                    <a:p>
                      <a:r>
                        <a:rPr lang="en-US" sz="1200" dirty="0" smtClean="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a=(5/7)h</a:t>
                      </a:r>
                      <a:endParaRPr lang="en-IN" sz="1200" dirty="0" smtClean="0"/>
                    </a:p>
                  </a:txBody>
                  <a:tcPr/>
                </a:tc>
                <a:tc>
                  <a:txBody>
                    <a:bodyPr/>
                    <a:lstStyle/>
                    <a:p>
                      <a:r>
                        <a:rPr lang="en-US" sz="1200" dirty="0" smtClean="0"/>
                        <a:t>-</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a=(7/10)h</a:t>
                      </a:r>
                      <a:endParaRPr lang="en-IN" sz="1200" dirty="0"/>
                    </a:p>
                  </a:txBody>
                  <a:tcPr/>
                </a:tc>
                <a:tc>
                  <a:txBody>
                    <a:bodyPr/>
                    <a:lstStyle/>
                    <a:p>
                      <a:r>
                        <a:rPr lang="en-US" sz="1200" dirty="0" smtClean="0"/>
                        <a:t>-</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r>
              <a:tr h="185420">
                <a:tc rowSpan="2">
                  <a:txBody>
                    <a:bodyPr/>
                    <a:lstStyle/>
                    <a:p>
                      <a:r>
                        <a:rPr lang="en-US" sz="1200" dirty="0" smtClean="0"/>
                        <a:t>Thickness of lines</a:t>
                      </a:r>
                      <a:endParaRPr lang="en-IN" sz="1200" dirty="0"/>
                    </a:p>
                  </a:txBody>
                  <a:tcPr/>
                </a:tc>
                <a:tc>
                  <a:txBody>
                    <a:bodyPr/>
                    <a:lstStyle/>
                    <a:p>
                      <a:r>
                        <a:rPr lang="en-US" sz="1200" dirty="0" smtClean="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b=(1/14)h</a:t>
                      </a:r>
                      <a:endParaRPr lang="en-IN" sz="1200" dirty="0" smtClean="0"/>
                    </a:p>
                  </a:txBody>
                  <a:tcPr/>
                </a:tc>
                <a:tc>
                  <a:txBody>
                    <a:bodyPr/>
                    <a:lstStyle/>
                    <a:p>
                      <a:r>
                        <a:rPr lang="en-US" sz="1200" dirty="0" smtClean="0"/>
                        <a:t>.18</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a:t>
                      </a:r>
                      <a:endParaRPr lang="en-IN" sz="1200" dirty="0"/>
                    </a:p>
                  </a:txBody>
                  <a:tcPr/>
                </a:tc>
                <a:tc>
                  <a:txBody>
                    <a:bodyPr/>
                    <a:lstStyle/>
                    <a:p>
                      <a:r>
                        <a:rPr lang="en-US" sz="1200" dirty="0" smtClean="0"/>
                        <a:t>1.4</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b=(1/10)h</a:t>
                      </a:r>
                      <a:endParaRPr lang="en-IN" sz="1200" dirty="0"/>
                    </a:p>
                  </a:txBody>
                  <a:tcPr/>
                </a:tc>
                <a:tc>
                  <a:txBody>
                    <a:bodyPr/>
                    <a:lstStyle/>
                    <a:p>
                      <a:r>
                        <a:rPr lang="en-US" sz="1200" dirty="0" smtClean="0"/>
                        <a:t>.25</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a:t>
                      </a:r>
                      <a:endParaRPr lang="en-IN" sz="1200" dirty="0"/>
                    </a:p>
                  </a:txBody>
                  <a:tcPr/>
                </a:tc>
                <a:tc>
                  <a:txBody>
                    <a:bodyPr/>
                    <a:lstStyle/>
                    <a:p>
                      <a:r>
                        <a:rPr lang="en-US" sz="1200" dirty="0" smtClean="0"/>
                        <a:t>1.4</a:t>
                      </a:r>
                      <a:endParaRPr lang="en-IN" sz="1200" dirty="0"/>
                    </a:p>
                  </a:txBody>
                  <a:tcPr/>
                </a:tc>
                <a:tc>
                  <a:txBody>
                    <a:bodyPr/>
                    <a:lstStyle/>
                    <a:p>
                      <a:r>
                        <a:rPr lang="en-US" sz="1200" dirty="0" smtClean="0"/>
                        <a:t>2</a:t>
                      </a:r>
                      <a:endParaRPr lang="en-IN" sz="1200" dirty="0"/>
                    </a:p>
                  </a:txBody>
                  <a:tcPr/>
                </a:tc>
              </a:tr>
              <a:tr h="185420">
                <a:tc rowSpan="2">
                  <a:txBody>
                    <a:bodyPr/>
                    <a:lstStyle/>
                    <a:p>
                      <a:r>
                        <a:rPr lang="en-US" sz="1200" dirty="0" smtClean="0"/>
                        <a:t>Spacing between characters</a:t>
                      </a:r>
                      <a:endParaRPr lang="en-IN" sz="1200" dirty="0"/>
                    </a:p>
                  </a:txBody>
                  <a:tcPr/>
                </a:tc>
                <a:tc>
                  <a:txBody>
                    <a:bodyPr/>
                    <a:lstStyle/>
                    <a:p>
                      <a:r>
                        <a:rPr lang="en-US" sz="1200" dirty="0" smtClean="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c=(1/7)h</a:t>
                      </a:r>
                      <a:endParaRPr lang="en-IN" sz="1200" dirty="0" smtClean="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a:t>
                      </a:r>
                      <a:endParaRPr lang="en-IN" sz="1200" dirty="0"/>
                    </a:p>
                  </a:txBody>
                  <a:tcPr/>
                </a:tc>
                <a:tc>
                  <a:txBody>
                    <a:bodyPr/>
                    <a:lstStyle/>
                    <a:p>
                      <a:r>
                        <a:rPr lang="en-US" sz="1200" dirty="0" smtClean="0"/>
                        <a:t>1.4</a:t>
                      </a:r>
                      <a:endParaRPr lang="en-IN" sz="1200" dirty="0"/>
                    </a:p>
                  </a:txBody>
                  <a:tcPr/>
                </a:tc>
                <a:tc>
                  <a:txBody>
                    <a:bodyPr/>
                    <a:lstStyle/>
                    <a:p>
                      <a:r>
                        <a:rPr lang="en-US" sz="1200" dirty="0" smtClean="0"/>
                        <a:t>2</a:t>
                      </a:r>
                      <a:endParaRPr lang="en-IN" sz="1200" dirty="0"/>
                    </a:p>
                  </a:txBody>
                  <a:tcPr/>
                </a:tc>
                <a:tc>
                  <a:txBody>
                    <a:bodyPr/>
                    <a:lstStyle/>
                    <a:p>
                      <a:r>
                        <a:rPr lang="en-US" sz="1200" dirty="0" smtClean="0"/>
                        <a:t>2.8</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c=(1/5)h</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a:t>
                      </a:r>
                      <a:endParaRPr lang="en-IN" sz="1200" dirty="0"/>
                    </a:p>
                  </a:txBody>
                  <a:tcPr/>
                </a:tc>
                <a:tc>
                  <a:txBody>
                    <a:bodyPr/>
                    <a:lstStyle/>
                    <a:p>
                      <a:r>
                        <a:rPr lang="en-US" sz="1200" dirty="0" smtClean="0"/>
                        <a:t>1.4</a:t>
                      </a:r>
                      <a:endParaRPr lang="en-IN" sz="1200" dirty="0"/>
                    </a:p>
                  </a:txBody>
                  <a:tcPr/>
                </a:tc>
                <a:tc>
                  <a:txBody>
                    <a:bodyPr/>
                    <a:lstStyle/>
                    <a:p>
                      <a:r>
                        <a:rPr lang="en-US" sz="1200" dirty="0" smtClean="0"/>
                        <a:t>2</a:t>
                      </a:r>
                      <a:endParaRPr lang="en-IN" sz="1200" dirty="0"/>
                    </a:p>
                  </a:txBody>
                  <a:tcPr/>
                </a:tc>
                <a:tc>
                  <a:txBody>
                    <a:bodyPr/>
                    <a:lstStyle/>
                    <a:p>
                      <a:r>
                        <a:rPr lang="en-US" sz="1200" dirty="0" smtClean="0"/>
                        <a:t>2.8</a:t>
                      </a:r>
                      <a:endParaRPr lang="en-IN" sz="1200" dirty="0"/>
                    </a:p>
                  </a:txBody>
                  <a:tcPr/>
                </a:tc>
                <a:tc>
                  <a:txBody>
                    <a:bodyPr/>
                    <a:lstStyle/>
                    <a:p>
                      <a:r>
                        <a:rPr lang="en-US" sz="1200" dirty="0" smtClean="0"/>
                        <a:t>4</a:t>
                      </a:r>
                      <a:endParaRPr lang="en-IN" sz="1200" dirty="0"/>
                    </a:p>
                  </a:txBody>
                  <a:tcPr/>
                </a:tc>
              </a:tr>
              <a:tr h="185420">
                <a:tc rowSpan="2">
                  <a:txBody>
                    <a:bodyPr/>
                    <a:lstStyle/>
                    <a:p>
                      <a:r>
                        <a:rPr lang="en-US" sz="1200" dirty="0" smtClean="0"/>
                        <a:t>Minimum spacing between words</a:t>
                      </a:r>
                      <a:endParaRPr lang="en-IN" sz="1200" dirty="0"/>
                    </a:p>
                  </a:txBody>
                  <a:tcPr/>
                </a:tc>
                <a:tc>
                  <a:txBody>
                    <a:bodyPr/>
                    <a:lstStyle/>
                    <a:p>
                      <a:r>
                        <a:rPr lang="en-US" sz="1200" dirty="0" smtClean="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d=(3/7)h</a:t>
                      </a:r>
                      <a:endParaRPr lang="en-IN" sz="1200" dirty="0" smtClean="0"/>
                    </a:p>
                  </a:txBody>
                  <a:tcPr/>
                </a:tc>
                <a:tc>
                  <a:txBody>
                    <a:bodyPr/>
                    <a:lstStyle/>
                    <a:p>
                      <a:r>
                        <a:rPr lang="en-US" sz="1200" dirty="0" smtClean="0"/>
                        <a:t>1.05</a:t>
                      </a:r>
                      <a:endParaRPr lang="en-IN" sz="1200" dirty="0"/>
                    </a:p>
                  </a:txBody>
                  <a:tcPr/>
                </a:tc>
                <a:tc>
                  <a:txBody>
                    <a:bodyPr/>
                    <a:lstStyle/>
                    <a:p>
                      <a:r>
                        <a:rPr lang="en-US" sz="1200" dirty="0" smtClean="0"/>
                        <a:t>1.5</a:t>
                      </a:r>
                      <a:endParaRPr lang="en-IN" sz="1200" dirty="0"/>
                    </a:p>
                  </a:txBody>
                  <a:tcPr/>
                </a:tc>
                <a:tc>
                  <a:txBody>
                    <a:bodyPr/>
                    <a:lstStyle/>
                    <a:p>
                      <a:r>
                        <a:rPr lang="en-US" sz="1200" dirty="0" smtClean="0"/>
                        <a:t>2.1</a:t>
                      </a:r>
                      <a:endParaRPr lang="en-IN" sz="1200" dirty="0"/>
                    </a:p>
                  </a:txBody>
                  <a:tcPr/>
                </a:tc>
                <a:tc>
                  <a:txBody>
                    <a:bodyPr/>
                    <a:lstStyle/>
                    <a:p>
                      <a:r>
                        <a:rPr lang="en-US" sz="1200" dirty="0" smtClean="0"/>
                        <a:t>3</a:t>
                      </a:r>
                      <a:endParaRPr lang="en-IN" sz="1200" dirty="0"/>
                    </a:p>
                  </a:txBody>
                  <a:tcPr/>
                </a:tc>
                <a:tc>
                  <a:txBody>
                    <a:bodyPr/>
                    <a:lstStyle/>
                    <a:p>
                      <a:r>
                        <a:rPr lang="en-US" sz="1200" dirty="0" smtClean="0"/>
                        <a:t>4.2</a:t>
                      </a:r>
                      <a:endParaRPr lang="en-IN" sz="1200" dirty="0"/>
                    </a:p>
                  </a:txBody>
                  <a:tcPr/>
                </a:tc>
                <a:tc>
                  <a:txBody>
                    <a:bodyPr/>
                    <a:lstStyle/>
                    <a:p>
                      <a:r>
                        <a:rPr lang="en-US" sz="1200" dirty="0" smtClean="0"/>
                        <a:t>6</a:t>
                      </a:r>
                      <a:endParaRPr lang="en-IN" sz="1200" dirty="0"/>
                    </a:p>
                  </a:txBody>
                  <a:tcPr/>
                </a:tc>
                <a:tc>
                  <a:txBody>
                    <a:bodyPr/>
                    <a:lstStyle/>
                    <a:p>
                      <a:r>
                        <a:rPr lang="en-US" sz="1200" dirty="0" smtClean="0"/>
                        <a:t>8.4</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d=(3/5)h</a:t>
                      </a:r>
                      <a:endParaRPr lang="en-IN" sz="1200" dirty="0"/>
                    </a:p>
                  </a:txBody>
                  <a:tcPr/>
                </a:tc>
                <a:tc>
                  <a:txBody>
                    <a:bodyPr/>
                    <a:lstStyle/>
                    <a:p>
                      <a:r>
                        <a:rPr lang="en-US" sz="1200" dirty="0" smtClean="0"/>
                        <a:t>1.5</a:t>
                      </a:r>
                      <a:endParaRPr lang="en-IN" sz="1200" dirty="0"/>
                    </a:p>
                  </a:txBody>
                  <a:tcPr/>
                </a:tc>
                <a:tc>
                  <a:txBody>
                    <a:bodyPr/>
                    <a:lstStyle/>
                    <a:p>
                      <a:r>
                        <a:rPr lang="en-US" sz="1200" dirty="0" smtClean="0"/>
                        <a:t>2.1</a:t>
                      </a:r>
                      <a:endParaRPr lang="en-IN" sz="1200" dirty="0"/>
                    </a:p>
                  </a:txBody>
                  <a:tcPr/>
                </a:tc>
                <a:tc>
                  <a:txBody>
                    <a:bodyPr/>
                    <a:lstStyle/>
                    <a:p>
                      <a:r>
                        <a:rPr lang="en-US" sz="1200" dirty="0" smtClean="0"/>
                        <a:t>3</a:t>
                      </a:r>
                      <a:endParaRPr lang="en-IN" sz="1200" dirty="0"/>
                    </a:p>
                  </a:txBody>
                  <a:tcPr/>
                </a:tc>
                <a:tc>
                  <a:txBody>
                    <a:bodyPr/>
                    <a:lstStyle/>
                    <a:p>
                      <a:r>
                        <a:rPr lang="en-US" sz="1200" dirty="0" smtClean="0"/>
                        <a:t>4.2</a:t>
                      </a:r>
                      <a:endParaRPr lang="en-IN" sz="1200" dirty="0"/>
                    </a:p>
                  </a:txBody>
                  <a:tcPr/>
                </a:tc>
                <a:tc>
                  <a:txBody>
                    <a:bodyPr/>
                    <a:lstStyle/>
                    <a:p>
                      <a:r>
                        <a:rPr lang="en-US" sz="1200" dirty="0" smtClean="0"/>
                        <a:t>6</a:t>
                      </a:r>
                      <a:endParaRPr lang="en-IN" sz="1200" dirty="0"/>
                    </a:p>
                  </a:txBody>
                  <a:tcPr/>
                </a:tc>
                <a:tc>
                  <a:txBody>
                    <a:bodyPr/>
                    <a:lstStyle/>
                    <a:p>
                      <a:r>
                        <a:rPr lang="en-US" sz="1200" dirty="0" smtClean="0"/>
                        <a:t>8.4</a:t>
                      </a:r>
                      <a:endParaRPr lang="en-IN" sz="1200" dirty="0"/>
                    </a:p>
                  </a:txBody>
                  <a:tcPr/>
                </a:tc>
                <a:tc>
                  <a:txBody>
                    <a:bodyPr/>
                    <a:lstStyle/>
                    <a:p>
                      <a:r>
                        <a:rPr lang="en-US" sz="1200" dirty="0" smtClean="0"/>
                        <a:t>12</a:t>
                      </a:r>
                      <a:endParaRPr lang="en-IN" sz="1200" dirty="0"/>
                    </a:p>
                  </a:txBody>
                  <a:tcPr/>
                </a:tc>
              </a:tr>
              <a:tr h="185420">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Minimum spacing between baselines</a:t>
                      </a:r>
                      <a:endParaRPr lang="en-IN" sz="1200" dirty="0" smtClean="0"/>
                    </a:p>
                    <a:p>
                      <a:endParaRPr lang="en-IN" sz="1200" dirty="0"/>
                    </a:p>
                  </a:txBody>
                  <a:tcPr/>
                </a:tc>
                <a:tc>
                  <a:txBody>
                    <a:bodyPr/>
                    <a:lstStyle/>
                    <a:p>
                      <a:r>
                        <a:rPr lang="en-US" sz="1200" dirty="0" smtClean="0"/>
                        <a:t>A</a:t>
                      </a:r>
                      <a:endParaRPr lang="en-IN"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e=(10/7)h</a:t>
                      </a:r>
                      <a:endParaRPr lang="en-IN" sz="1200" dirty="0" smtClean="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c>
                  <a:txBody>
                    <a:bodyPr/>
                    <a:lstStyle/>
                    <a:p>
                      <a:r>
                        <a:rPr lang="en-US" sz="1200" dirty="0" smtClean="0"/>
                        <a:t>20</a:t>
                      </a:r>
                      <a:endParaRPr lang="en-IN" sz="1200" dirty="0"/>
                    </a:p>
                  </a:txBody>
                  <a:tcPr/>
                </a:tc>
                <a:tc>
                  <a:txBody>
                    <a:bodyPr/>
                    <a:lstStyle/>
                    <a:p>
                      <a:r>
                        <a:rPr lang="en-US" sz="1200" dirty="0" smtClean="0"/>
                        <a:t>28</a:t>
                      </a:r>
                      <a:endParaRPr lang="en-IN" sz="1200" dirty="0"/>
                    </a:p>
                  </a:txBody>
                  <a:tcPr/>
                </a:tc>
              </a:tr>
              <a:tr h="185420">
                <a:tc vMerge="1">
                  <a:txBody>
                    <a:bodyPr/>
                    <a:lstStyle/>
                    <a:p>
                      <a:endParaRPr lang="en-IN"/>
                    </a:p>
                  </a:txBody>
                  <a:tcPr/>
                </a:tc>
                <a:tc>
                  <a:txBody>
                    <a:bodyPr/>
                    <a:lstStyle/>
                    <a:p>
                      <a:r>
                        <a:rPr lang="en-US" sz="1200" dirty="0" smtClean="0"/>
                        <a:t>B</a:t>
                      </a:r>
                      <a:endParaRPr lang="en-IN" sz="1200" dirty="0"/>
                    </a:p>
                  </a:txBody>
                  <a:tcPr/>
                </a:tc>
                <a:tc>
                  <a:txBody>
                    <a:bodyPr/>
                    <a:lstStyle/>
                    <a:p>
                      <a:r>
                        <a:rPr lang="en-US" sz="1200" dirty="0" smtClean="0"/>
                        <a:t>e=(7/5)h</a:t>
                      </a:r>
                      <a:endParaRPr lang="en-IN" sz="1200" dirty="0"/>
                    </a:p>
                  </a:txBody>
                  <a:tcPr/>
                </a:tc>
                <a:tc>
                  <a:txBody>
                    <a:bodyPr/>
                    <a:lstStyle/>
                    <a:p>
                      <a:r>
                        <a:rPr lang="en-US" sz="1200" dirty="0" smtClean="0"/>
                        <a:t>3.5</a:t>
                      </a:r>
                      <a:endParaRPr lang="en-IN" sz="1200" dirty="0"/>
                    </a:p>
                  </a:txBody>
                  <a:tcPr/>
                </a:tc>
                <a:tc>
                  <a:txBody>
                    <a:bodyPr/>
                    <a:lstStyle/>
                    <a:p>
                      <a:r>
                        <a:rPr lang="en-US" sz="1200" dirty="0" smtClean="0"/>
                        <a:t>5</a:t>
                      </a:r>
                      <a:endParaRPr lang="en-IN" sz="1200" dirty="0"/>
                    </a:p>
                  </a:txBody>
                  <a:tcPr/>
                </a:tc>
                <a:tc>
                  <a:txBody>
                    <a:bodyPr/>
                    <a:lstStyle/>
                    <a:p>
                      <a:r>
                        <a:rPr lang="en-US" sz="1200" dirty="0" smtClean="0"/>
                        <a:t>7</a:t>
                      </a:r>
                      <a:endParaRPr lang="en-IN" sz="1200" dirty="0"/>
                    </a:p>
                  </a:txBody>
                  <a:tcPr/>
                </a:tc>
                <a:tc>
                  <a:txBody>
                    <a:bodyPr/>
                    <a:lstStyle/>
                    <a:p>
                      <a:r>
                        <a:rPr lang="en-US" sz="1200" dirty="0" smtClean="0"/>
                        <a:t>10</a:t>
                      </a:r>
                      <a:endParaRPr lang="en-IN" sz="1200" dirty="0"/>
                    </a:p>
                  </a:txBody>
                  <a:tcPr/>
                </a:tc>
                <a:tc>
                  <a:txBody>
                    <a:bodyPr/>
                    <a:lstStyle/>
                    <a:p>
                      <a:r>
                        <a:rPr lang="en-US" sz="1200" dirty="0" smtClean="0"/>
                        <a:t>14</a:t>
                      </a:r>
                      <a:endParaRPr lang="en-IN" sz="1200" dirty="0"/>
                    </a:p>
                  </a:txBody>
                  <a:tcPr/>
                </a:tc>
                <a:tc>
                  <a:txBody>
                    <a:bodyPr/>
                    <a:lstStyle/>
                    <a:p>
                      <a:r>
                        <a:rPr lang="en-US" sz="1200" dirty="0" smtClean="0"/>
                        <a:t>20</a:t>
                      </a:r>
                      <a:endParaRPr lang="en-IN" sz="1200" dirty="0"/>
                    </a:p>
                  </a:txBody>
                  <a:tcPr/>
                </a:tc>
                <a:tc>
                  <a:txBody>
                    <a:bodyPr/>
                    <a:lstStyle/>
                    <a:p>
                      <a:r>
                        <a:rPr lang="en-US" sz="1200" dirty="0" smtClean="0"/>
                        <a:t>28</a:t>
                      </a:r>
                      <a:endParaRPr lang="en-IN" sz="1200" dirty="0"/>
                    </a:p>
                  </a:txBody>
                  <a:tcPr/>
                </a:tc>
              </a:tr>
            </a:tbl>
          </a:graphicData>
        </a:graphic>
      </p:graphicFrame>
      <p:grpSp>
        <p:nvGrpSpPr>
          <p:cNvPr id="28" name="Group 55"/>
          <p:cNvGrpSpPr>
            <a:grpSpLocks/>
          </p:cNvGrpSpPr>
          <p:nvPr/>
        </p:nvGrpSpPr>
        <p:grpSpPr bwMode="auto">
          <a:xfrm>
            <a:off x="8047037" y="0"/>
            <a:ext cx="1096963" cy="182562"/>
            <a:chOff x="5050" y="29"/>
            <a:chExt cx="691" cy="115"/>
          </a:xfrm>
        </p:grpSpPr>
        <p:sp>
          <p:nvSpPr>
            <p:cNvPr id="2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3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3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3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3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3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23" name="Picture 3"/>
          <p:cNvPicPr>
            <a:picLocks noChangeAspect="1" noChangeArrowheads="1"/>
          </p:cNvPicPr>
          <p:nvPr/>
        </p:nvPicPr>
        <p:blipFill>
          <a:blip r:embed="rId3" cstate="print"/>
          <a:srcRect t="4596"/>
          <a:stretch>
            <a:fillRect/>
          </a:stretch>
        </p:blipFill>
        <p:spPr bwMode="auto">
          <a:xfrm rot="10800000">
            <a:off x="0" y="0"/>
            <a:ext cx="5410200" cy="4700160"/>
          </a:xfrm>
          <a:prstGeom prst="rect">
            <a:avLst/>
          </a:prstGeom>
          <a:noFill/>
          <a:ln w="9525">
            <a:noFill/>
            <a:miter lim="800000"/>
            <a:headEnd/>
            <a:tailEnd/>
          </a:ln>
          <a:effectLst/>
        </p:spPr>
      </p:pic>
      <p:sp>
        <p:nvSpPr>
          <p:cNvPr id="24" name="TextBox 23"/>
          <p:cNvSpPr txBox="1"/>
          <p:nvPr/>
        </p:nvSpPr>
        <p:spPr>
          <a:xfrm>
            <a:off x="6248400" y="1371600"/>
            <a:ext cx="2895600" cy="584775"/>
          </a:xfrm>
          <a:prstGeom prst="rect">
            <a:avLst/>
          </a:prstGeom>
          <a:noFill/>
        </p:spPr>
        <p:txBody>
          <a:bodyPr wrap="square" rtlCol="0">
            <a:spAutoFit/>
          </a:bodyPr>
          <a:lstStyle/>
          <a:p>
            <a:r>
              <a:rPr lang="en-US" dirty="0" smtClean="0"/>
              <a:t>Vertical Capital Letters and Numerical</a:t>
            </a:r>
            <a:endParaRPr lang="en-US" dirty="0"/>
          </a:p>
        </p:txBody>
      </p:sp>
      <p:pic>
        <p:nvPicPr>
          <p:cNvPr id="11" name="Picture 2"/>
          <p:cNvPicPr>
            <a:picLocks noChangeAspect="1" noChangeArrowheads="1"/>
          </p:cNvPicPr>
          <p:nvPr/>
        </p:nvPicPr>
        <p:blipFill>
          <a:blip r:embed="rId4" cstate="print"/>
          <a:srcRect b="9581"/>
          <a:stretch>
            <a:fillRect/>
          </a:stretch>
        </p:blipFill>
        <p:spPr bwMode="auto">
          <a:xfrm rot="10800000">
            <a:off x="2332174" y="4501560"/>
            <a:ext cx="6811826" cy="2356440"/>
          </a:xfrm>
          <a:prstGeom prst="rect">
            <a:avLst/>
          </a:prstGeom>
          <a:noFill/>
          <a:ln w="9525">
            <a:noFill/>
            <a:miter lim="800000"/>
            <a:headEnd/>
            <a:tailEnd/>
          </a:ln>
          <a:effectLst/>
        </p:spPr>
      </p:pic>
      <p:sp>
        <p:nvSpPr>
          <p:cNvPr id="12" name="TextBox 11"/>
          <p:cNvSpPr txBox="1"/>
          <p:nvPr/>
        </p:nvSpPr>
        <p:spPr>
          <a:xfrm>
            <a:off x="609600" y="5257800"/>
            <a:ext cx="1482778" cy="830997"/>
          </a:xfrm>
          <a:prstGeom prst="rect">
            <a:avLst/>
          </a:prstGeom>
          <a:noFill/>
        </p:spPr>
        <p:txBody>
          <a:bodyPr wrap="square" rtlCol="0">
            <a:spAutoFit/>
          </a:bodyPr>
          <a:lstStyle/>
          <a:p>
            <a:r>
              <a:rPr lang="en-US" dirty="0" smtClean="0"/>
              <a:t>Vertical Lowercase Letters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pic>
        <p:nvPicPr>
          <p:cNvPr id="791554" name="Picture 2"/>
          <p:cNvPicPr>
            <a:picLocks noChangeAspect="1" noChangeArrowheads="1"/>
          </p:cNvPicPr>
          <p:nvPr/>
        </p:nvPicPr>
        <p:blipFill>
          <a:blip r:embed="rId3"/>
          <a:srcRect/>
          <a:stretch>
            <a:fillRect/>
          </a:stretch>
        </p:blipFill>
        <p:spPr bwMode="auto">
          <a:xfrm>
            <a:off x="0" y="0"/>
            <a:ext cx="5657970" cy="4538661"/>
          </a:xfrm>
          <a:prstGeom prst="rect">
            <a:avLst/>
          </a:prstGeom>
          <a:noFill/>
          <a:ln w="12700" cap="flat" cmpd="sng">
            <a:noFill/>
            <a:prstDash val="solid"/>
            <a:miter lim="800000"/>
            <a:headEnd/>
            <a:tailEnd/>
          </a:ln>
          <a:effectLst/>
        </p:spPr>
      </p:pic>
      <p:sp>
        <p:nvSpPr>
          <p:cNvPr id="14" name="Rectangle 13"/>
          <p:cNvSpPr/>
          <p:nvPr/>
        </p:nvSpPr>
        <p:spPr>
          <a:xfrm>
            <a:off x="1295400" y="4648200"/>
            <a:ext cx="3124200" cy="584775"/>
          </a:xfrm>
          <a:prstGeom prst="rect">
            <a:avLst/>
          </a:prstGeom>
        </p:spPr>
        <p:txBody>
          <a:bodyPr wrap="square">
            <a:spAutoFit/>
          </a:bodyPr>
          <a:lstStyle/>
          <a:p>
            <a:r>
              <a:rPr lang="en-US" dirty="0" smtClean="0"/>
              <a:t>Inclined Capital Letters</a:t>
            </a:r>
          </a:p>
          <a:p>
            <a:r>
              <a:rPr lang="en-US" dirty="0" smtClean="0"/>
              <a:t>At </a:t>
            </a:r>
            <a:r>
              <a:rPr lang="en-US" dirty="0" smtClean="0">
                <a:latin typeface="Calibri" pitchFamily="34" charset="0"/>
                <a:cs typeface="Calibri" pitchFamily="34" charset="0"/>
              </a:rPr>
              <a:t>75˚ </a:t>
            </a:r>
            <a:endParaRPr lang="en-US" dirty="0"/>
          </a:p>
        </p:txBody>
      </p:sp>
      <p:pic>
        <p:nvPicPr>
          <p:cNvPr id="791555" name="Picture 3"/>
          <p:cNvPicPr>
            <a:picLocks noChangeAspect="1" noChangeArrowheads="1"/>
          </p:cNvPicPr>
          <p:nvPr/>
        </p:nvPicPr>
        <p:blipFill>
          <a:blip r:embed="rId4"/>
          <a:srcRect r="51250"/>
          <a:stretch>
            <a:fillRect/>
          </a:stretch>
        </p:blipFill>
        <p:spPr bwMode="auto">
          <a:xfrm>
            <a:off x="5791200" y="838200"/>
            <a:ext cx="2971800" cy="1323975"/>
          </a:xfrm>
          <a:prstGeom prst="rect">
            <a:avLst/>
          </a:prstGeom>
          <a:noFill/>
          <a:ln w="12700" cap="flat" cmpd="sng">
            <a:noFill/>
            <a:prstDash val="solid"/>
            <a:miter lim="800000"/>
            <a:headEnd/>
            <a:tailEnd/>
          </a:ln>
          <a:effectLst/>
        </p:spPr>
      </p:pic>
      <p:sp>
        <p:nvSpPr>
          <p:cNvPr id="16" name="Rectangle 15"/>
          <p:cNvSpPr/>
          <p:nvPr/>
        </p:nvSpPr>
        <p:spPr>
          <a:xfrm>
            <a:off x="5715000" y="2209800"/>
            <a:ext cx="3276600" cy="4493538"/>
          </a:xfrm>
          <a:prstGeom prst="rect">
            <a:avLst/>
          </a:prstGeom>
        </p:spPr>
        <p:txBody>
          <a:bodyPr wrap="square">
            <a:spAutoFit/>
          </a:bodyPr>
          <a:lstStyle/>
          <a:p>
            <a:pPr marL="457200" indent="-457200">
              <a:buFont typeface="+mj-lt"/>
              <a:buAutoNum type="arabicPeriod"/>
            </a:pPr>
            <a:r>
              <a:rPr lang="en-US" sz="2200" b="0" dirty="0" smtClean="0">
                <a:latin typeface="Calibri" pitchFamily="34" charset="0"/>
                <a:cs typeface="Calibri" pitchFamily="34" charset="0"/>
              </a:rPr>
              <a:t>Height of numerator and denominator = 3/4</a:t>
            </a:r>
            <a:r>
              <a:rPr lang="en-US" sz="2200" b="0" baseline="30000" dirty="0" smtClean="0">
                <a:latin typeface="Calibri" pitchFamily="34" charset="0"/>
                <a:cs typeface="Calibri" pitchFamily="34" charset="0"/>
              </a:rPr>
              <a:t>th</a:t>
            </a:r>
            <a:r>
              <a:rPr lang="en-US" sz="2200" b="0" dirty="0" smtClean="0">
                <a:latin typeface="Calibri" pitchFamily="34" charset="0"/>
                <a:cs typeface="Calibri" pitchFamily="34" charset="0"/>
              </a:rPr>
              <a:t> of height of non-fractioned number</a:t>
            </a:r>
          </a:p>
          <a:p>
            <a:pPr marL="457200" indent="-457200">
              <a:buFont typeface="+mj-lt"/>
              <a:buAutoNum type="arabicPeriod"/>
            </a:pPr>
            <a:r>
              <a:rPr lang="en-US" sz="2200" b="0" dirty="0" smtClean="0">
                <a:latin typeface="Calibri" pitchFamily="34" charset="0"/>
                <a:cs typeface="Calibri" pitchFamily="34" charset="0"/>
              </a:rPr>
              <a:t>Spacing between division bar and numerator or denominator should be such that the total height of fraction will be twice of that of non-fractioned number</a:t>
            </a:r>
            <a:endParaRPr lang="en-US" b="0" dirty="0"/>
          </a:p>
        </p:txBody>
      </p:sp>
      <p:pic>
        <p:nvPicPr>
          <p:cNvPr id="17" name="Picture 3"/>
          <p:cNvPicPr>
            <a:picLocks noChangeAspect="1" noChangeArrowheads="1"/>
          </p:cNvPicPr>
          <p:nvPr/>
        </p:nvPicPr>
        <p:blipFill>
          <a:blip r:embed="rId4"/>
          <a:srcRect l="51250"/>
          <a:stretch>
            <a:fillRect/>
          </a:stretch>
        </p:blipFill>
        <p:spPr bwMode="auto">
          <a:xfrm>
            <a:off x="228600" y="5181600"/>
            <a:ext cx="2971800" cy="1323975"/>
          </a:xfrm>
          <a:prstGeom prst="rect">
            <a:avLst/>
          </a:prstGeom>
          <a:noFill/>
          <a:ln w="12700" cap="flat" cmpd="sng">
            <a:noFill/>
            <a:prstDash val="solid"/>
            <a:miter lim="800000"/>
            <a:headEnd/>
            <a:tailEnd/>
          </a:ln>
          <a:effectLst/>
        </p:spPr>
      </p:pic>
      <p:sp>
        <p:nvSpPr>
          <p:cNvPr id="18" name="Rectangle 17"/>
          <p:cNvSpPr/>
          <p:nvPr/>
        </p:nvSpPr>
        <p:spPr>
          <a:xfrm>
            <a:off x="5791200" y="304800"/>
            <a:ext cx="3342069" cy="430887"/>
          </a:xfrm>
          <a:prstGeom prst="rect">
            <a:avLst/>
          </a:prstGeom>
        </p:spPr>
        <p:txBody>
          <a:bodyPr wrap="none">
            <a:spAutoFit/>
          </a:bodyPr>
          <a:lstStyle/>
          <a:p>
            <a:r>
              <a:rPr lang="en-US" sz="2200" u="sng" dirty="0" smtClean="0">
                <a:solidFill>
                  <a:srgbClr val="0070C0"/>
                </a:solidFill>
                <a:latin typeface="Calibri" pitchFamily="34" charset="0"/>
                <a:cs typeface="Calibri" pitchFamily="34" charset="0"/>
              </a:rPr>
              <a:t>Fraction &amp; Indices lettering</a:t>
            </a:r>
          </a:p>
        </p:txBody>
      </p:sp>
      <p:sp>
        <p:nvSpPr>
          <p:cNvPr id="19" name="Rectangle 18"/>
          <p:cNvSpPr/>
          <p:nvPr/>
        </p:nvSpPr>
        <p:spPr>
          <a:xfrm>
            <a:off x="3276600" y="5410200"/>
            <a:ext cx="2590800" cy="1107996"/>
          </a:xfrm>
          <a:prstGeom prst="rect">
            <a:avLst/>
          </a:prstGeom>
        </p:spPr>
        <p:txBody>
          <a:bodyPr wrap="square">
            <a:spAutoFit/>
          </a:bodyPr>
          <a:lstStyle/>
          <a:p>
            <a:pPr algn="just"/>
            <a:r>
              <a:rPr lang="en-US" sz="2200" b="0" dirty="0" smtClean="0">
                <a:latin typeface="Calibri" pitchFamily="34" charset="0"/>
                <a:cs typeface="Calibri" pitchFamily="34" charset="0"/>
              </a:rPr>
              <a:t>The height of index is half of height of a base letter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5"/>
          <p:cNvGrpSpPr>
            <a:grpSpLocks/>
          </p:cNvGrpSpPr>
          <p:nvPr/>
        </p:nvGrpSpPr>
        <p:grpSpPr bwMode="auto">
          <a:xfrm>
            <a:off x="8016875" y="46038"/>
            <a:ext cx="1096963" cy="182562"/>
            <a:chOff x="5050" y="29"/>
            <a:chExt cx="691" cy="115"/>
          </a:xfrm>
        </p:grpSpPr>
        <p:sp>
          <p:nvSpPr>
            <p:cNvPr id="573489" name="AutoShape 49">
              <a:hlinkClick r:id="rId2"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p>
          </p:txBody>
        </p:sp>
      </p:grpSp>
      <p:sp>
        <p:nvSpPr>
          <p:cNvPr id="18" name="Rectangle 17"/>
          <p:cNvSpPr/>
          <p:nvPr/>
        </p:nvSpPr>
        <p:spPr>
          <a:xfrm>
            <a:off x="152400" y="0"/>
            <a:ext cx="1651671" cy="553998"/>
          </a:xfrm>
          <a:prstGeom prst="rect">
            <a:avLst/>
          </a:prstGeom>
        </p:spPr>
        <p:txBody>
          <a:bodyPr wrap="none">
            <a:spAutoFit/>
          </a:bodyPr>
          <a:lstStyle/>
          <a:p>
            <a:r>
              <a:rPr lang="en-US" sz="3000" u="sng" dirty="0" smtClean="0">
                <a:solidFill>
                  <a:srgbClr val="0070C0"/>
                </a:solidFill>
                <a:latin typeface="Calibri" pitchFamily="34" charset="0"/>
                <a:cs typeface="Calibri" pitchFamily="34" charset="0"/>
              </a:rPr>
              <a:t>Few Tips </a:t>
            </a:r>
          </a:p>
        </p:txBody>
      </p:sp>
      <p:sp>
        <p:nvSpPr>
          <p:cNvPr id="20" name="Rectangle 19"/>
          <p:cNvSpPr/>
          <p:nvPr/>
        </p:nvSpPr>
        <p:spPr>
          <a:xfrm>
            <a:off x="152400" y="457200"/>
            <a:ext cx="8839200" cy="1446550"/>
          </a:xfrm>
          <a:prstGeom prst="rect">
            <a:avLst/>
          </a:prstGeom>
        </p:spPr>
        <p:txBody>
          <a:bodyPr wrap="square">
            <a:spAutoFit/>
          </a:bodyPr>
          <a:lstStyle/>
          <a:p>
            <a:pPr algn="just"/>
            <a:r>
              <a:rPr lang="en-IN" sz="2200" b="0" dirty="0" smtClean="0">
                <a:latin typeface="Calibri" pitchFamily="34" charset="0"/>
                <a:cs typeface="Calibri" pitchFamily="34" charset="0"/>
              </a:rPr>
              <a:t>If you put the central horizontal strokes of the letters B, E, F, and H at mid-height, they will appear to be below </a:t>
            </a:r>
            <a:r>
              <a:rPr lang="en-IN" sz="2200" b="0" dirty="0" err="1" smtClean="0">
                <a:latin typeface="Calibri" pitchFamily="34" charset="0"/>
                <a:cs typeface="Calibri" pitchFamily="34" charset="0"/>
              </a:rPr>
              <a:t>center</a:t>
            </a:r>
            <a:r>
              <a:rPr lang="en-IN" sz="2200" b="0" dirty="0" smtClean="0">
                <a:latin typeface="Calibri" pitchFamily="34" charset="0"/>
                <a:cs typeface="Calibri" pitchFamily="34" charset="0"/>
              </a:rPr>
              <a:t>. To overcome this optical illusion, draw the strokes B, E, F, and H slightly above the </a:t>
            </a:r>
            <a:r>
              <a:rPr lang="en-IN" sz="2200" b="0" dirty="0" err="1" smtClean="0">
                <a:latin typeface="Calibri" pitchFamily="34" charset="0"/>
                <a:cs typeface="Calibri" pitchFamily="34" charset="0"/>
              </a:rPr>
              <a:t>center</a:t>
            </a:r>
            <a:r>
              <a:rPr lang="en-IN" sz="2200" b="0" dirty="0" smtClean="0">
                <a:latin typeface="Calibri" pitchFamily="34" charset="0"/>
                <a:cs typeface="Calibri" pitchFamily="34" charset="0"/>
              </a:rPr>
              <a:t> as you letter, keeping letters uniform, as in the second example of fig(right below). </a:t>
            </a:r>
            <a:endParaRPr lang="en-IN" sz="2200" b="0" dirty="0">
              <a:latin typeface="Calibri" pitchFamily="34" charset="0"/>
              <a:cs typeface="Calibri" pitchFamily="34" charset="0"/>
            </a:endParaRPr>
          </a:p>
        </p:txBody>
      </p:sp>
      <p:pic>
        <p:nvPicPr>
          <p:cNvPr id="1026" name="Picture 2"/>
          <p:cNvPicPr>
            <a:picLocks noChangeAspect="1" noChangeArrowheads="1"/>
          </p:cNvPicPr>
          <p:nvPr/>
        </p:nvPicPr>
        <p:blipFill>
          <a:blip r:embed="rId3"/>
          <a:srcRect/>
          <a:stretch>
            <a:fillRect/>
          </a:stretch>
        </p:blipFill>
        <p:spPr bwMode="auto">
          <a:xfrm>
            <a:off x="5568608" y="2057400"/>
            <a:ext cx="3318217" cy="1295400"/>
          </a:xfrm>
          <a:prstGeom prst="rect">
            <a:avLst/>
          </a:prstGeom>
          <a:noFill/>
          <a:ln w="9525">
            <a:noFill/>
            <a:miter lim="800000"/>
            <a:headEnd/>
            <a:tailEnd/>
          </a:ln>
          <a:effectLst/>
        </p:spPr>
      </p:pic>
      <p:sp>
        <p:nvSpPr>
          <p:cNvPr id="22" name="Rectangle 21"/>
          <p:cNvSpPr/>
          <p:nvPr/>
        </p:nvSpPr>
        <p:spPr>
          <a:xfrm>
            <a:off x="152400" y="3505200"/>
            <a:ext cx="8839200" cy="1446550"/>
          </a:xfrm>
          <a:prstGeom prst="rect">
            <a:avLst/>
          </a:prstGeom>
        </p:spPr>
        <p:txBody>
          <a:bodyPr wrap="square">
            <a:spAutoFit/>
          </a:bodyPr>
          <a:lstStyle/>
          <a:p>
            <a:pPr algn="just"/>
            <a:r>
              <a:rPr lang="en-IN" sz="2200" b="0" dirty="0" smtClean="0">
                <a:latin typeface="Calibri" pitchFamily="34" charset="0"/>
                <a:cs typeface="Calibri" pitchFamily="34" charset="0"/>
              </a:rPr>
              <a:t>Use extremely light horizontal guidelines to keep letter height uniform as shown in Figure (left above). Do not use vertical guidelines to space the distance from one letter to the next within a word or sentence . This should he done by eye while lettering.</a:t>
            </a:r>
            <a:endParaRPr lang="en-IN" sz="2200" b="0" dirty="0">
              <a:latin typeface="Calibri" pitchFamily="34" charset="0"/>
              <a:cs typeface="Calibri" pitchFamily="34" charset="0"/>
            </a:endParaRPr>
          </a:p>
        </p:txBody>
      </p:sp>
      <p:pic>
        <p:nvPicPr>
          <p:cNvPr id="1027" name="Picture 3"/>
          <p:cNvPicPr>
            <a:picLocks noChangeAspect="1" noChangeArrowheads="1"/>
          </p:cNvPicPr>
          <p:nvPr/>
        </p:nvPicPr>
        <p:blipFill>
          <a:blip r:embed="rId4"/>
          <a:srcRect/>
          <a:stretch>
            <a:fillRect/>
          </a:stretch>
        </p:blipFill>
        <p:spPr bwMode="auto">
          <a:xfrm>
            <a:off x="304800" y="1981200"/>
            <a:ext cx="4000500" cy="1438275"/>
          </a:xfrm>
          <a:prstGeom prst="rect">
            <a:avLst/>
          </a:prstGeom>
          <a:noFill/>
          <a:ln w="9525">
            <a:noFill/>
            <a:miter lim="800000"/>
            <a:headEnd/>
            <a:tailEnd/>
          </a:ln>
          <a:effectLst/>
        </p:spPr>
      </p:pic>
      <p:sp>
        <p:nvSpPr>
          <p:cNvPr id="23" name="Rectangle 22"/>
          <p:cNvSpPr/>
          <p:nvPr/>
        </p:nvSpPr>
        <p:spPr>
          <a:xfrm>
            <a:off x="152400" y="5105400"/>
            <a:ext cx="8839200" cy="1446550"/>
          </a:xfrm>
          <a:prstGeom prst="rect">
            <a:avLst/>
          </a:prstGeom>
        </p:spPr>
        <p:txBody>
          <a:bodyPr wrap="square">
            <a:spAutoFit/>
          </a:bodyPr>
          <a:lstStyle/>
          <a:p>
            <a:pPr algn="just"/>
            <a:r>
              <a:rPr lang="en-IN" sz="2200" b="0" dirty="0" smtClean="0">
                <a:latin typeface="Calibri" pitchFamily="34" charset="0"/>
                <a:cs typeface="Calibri" pitchFamily="34" charset="0"/>
              </a:rPr>
              <a:t>Some combinations, such as LT and VA, may have to be slightly closer than other letters to look correctly spaced. In some cases the width of a letter may be decreased slightly. In typesetting, pairs of letters that need to be spaced more closely to appear correctly are called kerned pairs.  </a:t>
            </a:r>
            <a:endParaRPr lang="en-IN" sz="2200" b="0" dirty="0">
              <a:latin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5" name="Text Box 5"/>
          <p:cNvSpPr txBox="1">
            <a:spLocks noChangeArrowheads="1"/>
          </p:cNvSpPr>
          <p:nvPr/>
        </p:nvSpPr>
        <p:spPr bwMode="auto">
          <a:xfrm>
            <a:off x="2743200" y="152400"/>
            <a:ext cx="3672800" cy="584775"/>
          </a:xfrm>
          <a:prstGeom prst="rect">
            <a:avLst/>
          </a:prstGeom>
          <a:solidFill>
            <a:schemeClr val="hlink"/>
          </a:solidFill>
          <a:ln w="57150">
            <a:solidFill>
              <a:schemeClr val="accent2"/>
            </a:solidFill>
            <a:miter lim="800000"/>
            <a:headEnd/>
            <a:tailEnd/>
          </a:ln>
          <a:effectLst/>
        </p:spPr>
        <p:txBody>
          <a:bodyPr wrap="none">
            <a:spAutoFit/>
          </a:bodyPr>
          <a:lstStyle/>
          <a:p>
            <a:pPr eaLnBrk="1" hangingPunct="1"/>
            <a:r>
              <a:rPr lang="en-US" sz="3200" b="0" dirty="0" smtClean="0">
                <a:solidFill>
                  <a:srgbClr val="C00000"/>
                </a:solidFill>
                <a:latin typeface="Arial Black" pitchFamily="34" charset="0"/>
              </a:rPr>
              <a:t>DIMENSIONING</a:t>
            </a:r>
            <a:endParaRPr lang="en-US" sz="3200" b="0" dirty="0">
              <a:solidFill>
                <a:srgbClr val="C00000"/>
              </a:solidFill>
              <a:latin typeface="Arial Black" pitchFamily="34" charset="0"/>
            </a:endParaRPr>
          </a:p>
        </p:txBody>
      </p:sp>
      <p:grpSp>
        <p:nvGrpSpPr>
          <p:cNvPr id="573446" name="Group 6"/>
          <p:cNvGrpSpPr>
            <a:grpSpLocks/>
          </p:cNvGrpSpPr>
          <p:nvPr/>
        </p:nvGrpSpPr>
        <p:grpSpPr bwMode="auto">
          <a:xfrm>
            <a:off x="228600" y="914401"/>
            <a:ext cx="8686800" cy="1371599"/>
            <a:chOff x="720" y="696"/>
            <a:chExt cx="4368" cy="480"/>
          </a:xfrm>
        </p:grpSpPr>
        <p:sp>
          <p:nvSpPr>
            <p:cNvPr id="573447" name="Rectangle 7"/>
            <p:cNvSpPr>
              <a:spLocks noChangeArrowheads="1"/>
            </p:cNvSpPr>
            <p:nvPr/>
          </p:nvSpPr>
          <p:spPr bwMode="auto">
            <a:xfrm>
              <a:off x="720" y="696"/>
              <a:ext cx="4368" cy="480"/>
            </a:xfrm>
            <a:prstGeom prst="rect">
              <a:avLst/>
            </a:prstGeom>
            <a:solidFill>
              <a:srgbClr val="FFFF99"/>
            </a:solidFill>
            <a:ln w="9525">
              <a:solidFill>
                <a:schemeClr val="tx1"/>
              </a:solidFill>
              <a:miter lim="800000"/>
              <a:headEnd/>
              <a:tailEnd/>
            </a:ln>
            <a:effectLst/>
          </p:spPr>
          <p:txBody>
            <a:bodyPr wrap="none" anchor="ctr"/>
            <a:lstStyle/>
            <a:p>
              <a:endParaRPr lang="en-IN">
                <a:solidFill>
                  <a:srgbClr val="000000"/>
                </a:solidFill>
              </a:endParaRPr>
            </a:p>
          </p:txBody>
        </p:sp>
        <p:sp>
          <p:nvSpPr>
            <p:cNvPr id="573448" name="Text Box 8"/>
            <p:cNvSpPr txBox="1">
              <a:spLocks noChangeArrowheads="1"/>
            </p:cNvSpPr>
            <p:nvPr/>
          </p:nvSpPr>
          <p:spPr bwMode="auto">
            <a:xfrm>
              <a:off x="746" y="720"/>
              <a:ext cx="4317" cy="452"/>
            </a:xfrm>
            <a:prstGeom prst="rect">
              <a:avLst/>
            </a:prstGeom>
            <a:solidFill>
              <a:srgbClr val="E7FFF9"/>
            </a:solidFill>
            <a:ln w="9525">
              <a:noFill/>
              <a:miter lim="800000"/>
              <a:headEnd/>
              <a:tailEnd/>
            </a:ln>
            <a:effectLst/>
          </p:spPr>
          <p:txBody>
            <a:bodyPr wrap="square">
              <a:spAutoFit/>
            </a:bodyPr>
            <a:lstStyle/>
            <a:p>
              <a:pPr algn="just">
                <a:spcBef>
                  <a:spcPct val="50000"/>
                </a:spcBef>
              </a:pPr>
              <a:r>
                <a:rPr lang="en-US" sz="2600" b="0" dirty="0" smtClean="0">
                  <a:solidFill>
                    <a:srgbClr val="000000"/>
                  </a:solidFill>
                  <a:latin typeface="Calibri" pitchFamily="34" charset="0"/>
                  <a:cs typeface="Calibri" pitchFamily="34" charset="0"/>
                </a:rPr>
                <a:t>BIS (SP 46: 2003) defines dimension as a numerical value expressed in appropriate units of measurement and indicated graphically on technical drawings with lines, symbols &amp; notes.</a:t>
              </a:r>
            </a:p>
          </p:txBody>
        </p:sp>
      </p:grpSp>
      <p:grpSp>
        <p:nvGrpSpPr>
          <p:cNvPr id="573495" name="Group 55"/>
          <p:cNvGrpSpPr>
            <a:grpSpLocks/>
          </p:cNvGrpSpPr>
          <p:nvPr/>
        </p:nvGrpSpPr>
        <p:grpSpPr bwMode="auto">
          <a:xfrm>
            <a:off x="8016875" y="46038"/>
            <a:ext cx="1096963" cy="182562"/>
            <a:chOff x="5050" y="29"/>
            <a:chExt cx="691" cy="115"/>
          </a:xfrm>
        </p:grpSpPr>
        <p:sp>
          <p:nvSpPr>
            <p:cNvPr id="573489" name="AutoShape 49">
              <a:hlinkClick r:id="rId3" action="ppaction://hlinksldjump" highlightClick="1"/>
            </p:cNvPr>
            <p:cNvSpPr>
              <a:spLocks noChangeAspect="1" noChangeArrowheads="1"/>
            </p:cNvSpPr>
            <p:nvPr/>
          </p:nvSpPr>
          <p:spPr bwMode="auto">
            <a:xfrm>
              <a:off x="5050" y="29"/>
              <a:ext cx="115" cy="115"/>
            </a:xfrm>
            <a:prstGeom prst="actionButtonHome">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0" name="AutoShape 50">
              <a:hlinkClick r:id="" action="ppaction://hlinkshowjump?jump=previousslide" highlightClick="1"/>
            </p:cNvPr>
            <p:cNvSpPr>
              <a:spLocks noChangeAspect="1" noChangeArrowheads="1"/>
            </p:cNvSpPr>
            <p:nvPr/>
          </p:nvSpPr>
          <p:spPr bwMode="auto">
            <a:xfrm>
              <a:off x="5280" y="29"/>
              <a:ext cx="116" cy="115"/>
            </a:xfrm>
            <a:prstGeom prst="actionButtonBackPrevious">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1" name="AutoShape 51">
              <a:hlinkClick r:id="" action="ppaction://hlinkshowjump?jump=nextslide" highlightClick="1"/>
            </p:cNvPr>
            <p:cNvSpPr>
              <a:spLocks noChangeAspect="1" noChangeArrowheads="1"/>
            </p:cNvSpPr>
            <p:nvPr/>
          </p:nvSpPr>
          <p:spPr bwMode="auto">
            <a:xfrm>
              <a:off x="5396" y="29"/>
              <a:ext cx="115" cy="115"/>
            </a:xfrm>
            <a:prstGeom prst="actionButtonForwardNext">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2" name="AutoShape 52">
              <a:hlinkClick r:id="" action="ppaction://hlinkshowjump?jump=firstslide" highlightClick="1"/>
            </p:cNvPr>
            <p:cNvSpPr>
              <a:spLocks noChangeAspect="1" noChangeArrowheads="1"/>
            </p:cNvSpPr>
            <p:nvPr/>
          </p:nvSpPr>
          <p:spPr bwMode="auto">
            <a:xfrm>
              <a:off x="5165" y="29"/>
              <a:ext cx="115" cy="115"/>
            </a:xfrm>
            <a:prstGeom prst="actionButtonBeginning">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3" name="AutoShape 53">
              <a:hlinkClick r:id="" action="ppaction://hlinkshowjump?jump=lastslide" highlightClick="1"/>
            </p:cNvPr>
            <p:cNvSpPr>
              <a:spLocks noChangeAspect="1" noChangeArrowheads="1"/>
            </p:cNvSpPr>
            <p:nvPr/>
          </p:nvSpPr>
          <p:spPr bwMode="auto">
            <a:xfrm>
              <a:off x="5511" y="29"/>
              <a:ext cx="115" cy="115"/>
            </a:xfrm>
            <a:prstGeom prst="actionButtonEnd">
              <a:avLst/>
            </a:prstGeom>
            <a:solidFill>
              <a:srgbClr val="C0C0C0"/>
            </a:solidFill>
            <a:ln w="12700">
              <a:solidFill>
                <a:schemeClr val="tx1"/>
              </a:solidFill>
              <a:miter lim="800000"/>
              <a:headEnd/>
              <a:tailEnd/>
            </a:ln>
            <a:effectLst/>
          </p:spPr>
          <p:txBody>
            <a:bodyPr wrap="none" anchor="ctr"/>
            <a:lstStyle/>
            <a:p>
              <a:endParaRPr lang="en-IN">
                <a:solidFill>
                  <a:srgbClr val="000000"/>
                </a:solidFill>
              </a:endParaRPr>
            </a:p>
          </p:txBody>
        </p:sp>
        <p:sp>
          <p:nvSpPr>
            <p:cNvPr id="573494" name="AutoShape 54">
              <a:hlinkClick r:id="" action="ppaction://hlinkshowjump?jump=endshow" highlightClick="1"/>
            </p:cNvPr>
            <p:cNvSpPr>
              <a:spLocks noChangeAspect="1" noChangeArrowheads="1"/>
            </p:cNvSpPr>
            <p:nvPr/>
          </p:nvSpPr>
          <p:spPr bwMode="auto">
            <a:xfrm>
              <a:off x="5626" y="29"/>
              <a:ext cx="115" cy="115"/>
            </a:xfrm>
            <a:prstGeom prst="actionButtonBlank">
              <a:avLst/>
            </a:prstGeom>
            <a:solidFill>
              <a:srgbClr val="FF0000"/>
            </a:solidFill>
            <a:ln w="12700">
              <a:solidFill>
                <a:schemeClr val="tx1"/>
              </a:solidFill>
              <a:miter lim="800000"/>
              <a:headEnd/>
              <a:tailEnd/>
            </a:ln>
            <a:effectLst/>
          </p:spPr>
          <p:txBody>
            <a:bodyPr wrap="none" anchor="ctr"/>
            <a:lstStyle/>
            <a:p>
              <a:endParaRPr lang="en-IN">
                <a:solidFill>
                  <a:srgbClr val="000000"/>
                </a:solidFill>
              </a:endParaRPr>
            </a:p>
          </p:txBody>
        </p:sp>
      </p:grpSp>
      <p:sp>
        <p:nvSpPr>
          <p:cNvPr id="60" name="Text Box 25"/>
          <p:cNvSpPr txBox="1">
            <a:spLocks noChangeArrowheads="1"/>
          </p:cNvSpPr>
          <p:nvPr/>
        </p:nvSpPr>
        <p:spPr bwMode="auto">
          <a:xfrm>
            <a:off x="228600" y="2362200"/>
            <a:ext cx="4560864"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Features of Dimensioning</a:t>
            </a:r>
            <a:endParaRPr lang="en-US" sz="3000" b="0" dirty="0">
              <a:solidFill>
                <a:srgbClr val="7030A0"/>
              </a:solidFill>
              <a:latin typeface="Arial" charset="0"/>
            </a:endParaRPr>
          </a:p>
        </p:txBody>
      </p:sp>
      <p:sp>
        <p:nvSpPr>
          <p:cNvPr id="63" name="Text Box 6"/>
          <p:cNvSpPr txBox="1">
            <a:spLocks noChangeArrowheads="1"/>
          </p:cNvSpPr>
          <p:nvPr/>
        </p:nvSpPr>
        <p:spPr bwMode="auto">
          <a:xfrm>
            <a:off x="228600" y="2895600"/>
            <a:ext cx="8686800" cy="1692771"/>
          </a:xfrm>
          <a:prstGeom prst="rect">
            <a:avLst/>
          </a:prstGeom>
          <a:solidFill>
            <a:srgbClr val="FFEAA7"/>
          </a:solidFill>
          <a:ln w="9525">
            <a:noFill/>
            <a:miter lim="800000"/>
            <a:headEnd/>
            <a:tailEnd/>
          </a:ln>
          <a:effectLst/>
        </p:spPr>
        <p:txBody>
          <a:bodyPr wrap="square">
            <a:spAutoFit/>
          </a:bodyPr>
          <a:lstStyle/>
          <a:p>
            <a:pPr marL="514350" indent="-514350" algn="just">
              <a:buFont typeface="+mj-lt"/>
              <a:buAutoNum type="arabicPeriod"/>
            </a:pPr>
            <a:r>
              <a:rPr lang="en-IN" sz="2600" b="0" dirty="0" smtClean="0">
                <a:solidFill>
                  <a:srgbClr val="000000"/>
                </a:solidFill>
                <a:latin typeface="Calibri" pitchFamily="34" charset="0"/>
                <a:cs typeface="Calibri" pitchFamily="34" charset="0"/>
              </a:rPr>
              <a:t>Units of measurement – length (mm), angles (degrees </a:t>
            </a:r>
            <a:r>
              <a:rPr lang="en-US" sz="2600" b="0" dirty="0" smtClean="0">
                <a:solidFill>
                  <a:srgbClr val="000000"/>
                </a:solidFill>
                <a:latin typeface="Calibri" pitchFamily="34" charset="0"/>
                <a:cs typeface="Calibri" pitchFamily="34" charset="0"/>
              </a:rPr>
              <a:t>˚</a:t>
            </a:r>
            <a:r>
              <a:rPr lang="en-IN" sz="2600" b="0" dirty="0" smtClean="0">
                <a:solidFill>
                  <a:srgbClr val="000000"/>
                </a:solidFill>
                <a:latin typeface="Calibri" pitchFamily="34" charset="0"/>
                <a:cs typeface="Calibri" pitchFamily="34" charset="0"/>
              </a:rPr>
              <a:t>)</a:t>
            </a:r>
            <a:endParaRPr lang="en-IN" sz="2600" b="0" dirty="0">
              <a:solidFill>
                <a:srgbClr val="000000"/>
              </a:solidFill>
              <a:latin typeface="Calibri" pitchFamily="34" charset="0"/>
              <a:cs typeface="Calibri" pitchFamily="34" charset="0"/>
            </a:endParaRPr>
          </a:p>
          <a:p>
            <a:pPr marL="514350" indent="-514350" algn="just">
              <a:buFont typeface="+mj-lt"/>
              <a:buAutoNum type="arabicPeriod"/>
            </a:pPr>
            <a:r>
              <a:rPr lang="en-IN" sz="2600" b="0" dirty="0" smtClean="0">
                <a:solidFill>
                  <a:srgbClr val="000000"/>
                </a:solidFill>
                <a:latin typeface="Calibri" pitchFamily="34" charset="0"/>
                <a:cs typeface="Calibri" pitchFamily="34" charset="0"/>
              </a:rPr>
              <a:t>Symbols – incorporated to indicate specific geometries</a:t>
            </a:r>
            <a:endParaRPr lang="en-IN" sz="2600" b="0" dirty="0">
              <a:solidFill>
                <a:srgbClr val="000000"/>
              </a:solidFill>
              <a:latin typeface="Calibri" pitchFamily="34" charset="0"/>
              <a:cs typeface="Calibri" pitchFamily="34" charset="0"/>
            </a:endParaRPr>
          </a:p>
          <a:p>
            <a:pPr marL="514350" indent="-514350" algn="just">
              <a:buFont typeface="+mj-lt"/>
              <a:buAutoNum type="arabicPeriod"/>
            </a:pPr>
            <a:r>
              <a:rPr lang="en-IN" sz="2600" b="0" dirty="0" smtClean="0">
                <a:solidFill>
                  <a:srgbClr val="000000"/>
                </a:solidFill>
                <a:latin typeface="Calibri" pitchFamily="34" charset="0"/>
                <a:cs typeface="Calibri" pitchFamily="34" charset="0"/>
              </a:rPr>
              <a:t>Notes – to give specification to particular feature or specific information necessary during manufacturing of the job</a:t>
            </a:r>
            <a:endParaRPr lang="en-IN" sz="2600" b="0" dirty="0">
              <a:solidFill>
                <a:srgbClr val="000000"/>
              </a:solidFill>
              <a:latin typeface="Calibri" pitchFamily="34" charset="0"/>
              <a:cs typeface="Calibri" pitchFamily="34" charset="0"/>
            </a:endParaRPr>
          </a:p>
        </p:txBody>
      </p:sp>
      <p:sp>
        <p:nvSpPr>
          <p:cNvPr id="20" name="Text Box 25"/>
          <p:cNvSpPr txBox="1">
            <a:spLocks noChangeArrowheads="1"/>
          </p:cNvSpPr>
          <p:nvPr/>
        </p:nvSpPr>
        <p:spPr bwMode="auto">
          <a:xfrm>
            <a:off x="228600" y="4648200"/>
            <a:ext cx="4709944" cy="553998"/>
          </a:xfrm>
          <a:prstGeom prst="rect">
            <a:avLst/>
          </a:prstGeom>
          <a:noFill/>
          <a:ln w="9525">
            <a:noFill/>
            <a:miter lim="800000"/>
            <a:headEnd/>
            <a:tailEnd/>
          </a:ln>
          <a:effectLst/>
        </p:spPr>
        <p:txBody>
          <a:bodyPr wrap="none">
            <a:spAutoFit/>
          </a:bodyPr>
          <a:lstStyle/>
          <a:p>
            <a:pPr eaLnBrk="1" hangingPunct="1"/>
            <a:r>
              <a:rPr lang="en-US" sz="3000" b="0" dirty="0" smtClean="0">
                <a:solidFill>
                  <a:srgbClr val="7030A0"/>
                </a:solidFill>
                <a:latin typeface="Arial" charset="0"/>
              </a:rPr>
              <a:t>Elements of Dimensioning</a:t>
            </a:r>
            <a:endParaRPr lang="en-US" sz="3000" b="0" dirty="0">
              <a:solidFill>
                <a:srgbClr val="7030A0"/>
              </a:solidFill>
              <a:latin typeface="Arial" charset="0"/>
            </a:endParaRPr>
          </a:p>
        </p:txBody>
      </p:sp>
      <p:sp>
        <p:nvSpPr>
          <p:cNvPr id="21" name="Text Box 6"/>
          <p:cNvSpPr txBox="1">
            <a:spLocks noChangeArrowheads="1"/>
          </p:cNvSpPr>
          <p:nvPr/>
        </p:nvSpPr>
        <p:spPr bwMode="auto">
          <a:xfrm>
            <a:off x="228600" y="5257801"/>
            <a:ext cx="8686800" cy="1384995"/>
          </a:xfrm>
          <a:prstGeom prst="rect">
            <a:avLst/>
          </a:prstGeom>
          <a:solidFill>
            <a:schemeClr val="accent5">
              <a:lumMod val="40000"/>
              <a:lumOff val="60000"/>
            </a:schemeClr>
          </a:solidFill>
          <a:ln w="9525">
            <a:noFill/>
            <a:miter lim="800000"/>
            <a:headEnd/>
            <a:tailEnd/>
          </a:ln>
          <a:effectLst/>
        </p:spPr>
        <p:txBody>
          <a:bodyPr wrap="square" numCol="2">
            <a:spAutoFit/>
          </a:bodyPr>
          <a:lstStyle/>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Object lines</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Extension lines</a:t>
            </a:r>
          </a:p>
          <a:p>
            <a:pPr marL="285750" indent="-285750" algn="just">
              <a:buFont typeface="Arial" pitchFamily="34" charset="0"/>
              <a:buChar char="•"/>
            </a:pPr>
            <a:r>
              <a:rPr lang="en-US" sz="2600" b="0" dirty="0" smtClean="0">
                <a:solidFill>
                  <a:srgbClr val="000000"/>
                </a:solidFill>
                <a:latin typeface="Calibri" pitchFamily="34" charset="0"/>
                <a:cs typeface="Calibri" pitchFamily="34" charset="0"/>
              </a:rPr>
              <a:t>Dimension lines</a:t>
            </a:r>
          </a:p>
          <a:p>
            <a:pPr marL="285750" indent="-285750" algn="just">
              <a:buFont typeface="Arial" pitchFamily="34" charset="0"/>
              <a:buChar char="•"/>
            </a:pPr>
            <a:r>
              <a:rPr lang="en-US" sz="2800" b="0" dirty="0" smtClean="0">
                <a:solidFill>
                  <a:srgbClr val="000000"/>
                </a:solidFill>
                <a:latin typeface="Calibri" pitchFamily="34" charset="0"/>
                <a:cs typeface="Calibri" pitchFamily="34" charset="0"/>
              </a:rPr>
              <a:t>Leader lines </a:t>
            </a:r>
          </a:p>
          <a:p>
            <a:pPr marL="285750" indent="-285750" algn="just">
              <a:buFont typeface="Arial" pitchFamily="34" charset="0"/>
              <a:buChar char="•"/>
            </a:pPr>
            <a:r>
              <a:rPr lang="en-US" sz="2800" b="0" dirty="0" smtClean="0">
                <a:solidFill>
                  <a:srgbClr val="000000"/>
                </a:solidFill>
                <a:latin typeface="Calibri" pitchFamily="34" charset="0"/>
                <a:cs typeface="Calibri" pitchFamily="34" charset="0"/>
              </a:rPr>
              <a:t>Arrowheads</a:t>
            </a:r>
          </a:p>
          <a:p>
            <a:pPr marL="285750" indent="-285750" algn="just">
              <a:buFont typeface="Arial" pitchFamily="34" charset="0"/>
              <a:buChar char="•"/>
            </a:pPr>
            <a:r>
              <a:rPr lang="en-US" sz="2800" b="0" dirty="0" smtClean="0">
                <a:solidFill>
                  <a:srgbClr val="000000"/>
                </a:solidFill>
                <a:latin typeface="Calibri" pitchFamily="34" charset="0"/>
                <a:cs typeface="Calibri" pitchFamily="34" charset="0"/>
              </a:rPr>
              <a:t>Dimensions</a:t>
            </a:r>
            <a:r>
              <a:rPr lang="en-US" sz="2600" b="0" dirty="0" smtClean="0">
                <a:solidFill>
                  <a:srgbClr val="000000"/>
                </a:solidFill>
                <a:latin typeface="Calibri" pitchFamily="34" charset="0"/>
                <a:cs typeface="Calibri" pitchFamily="34" charset="0"/>
              </a:rPr>
              <a:t> </a:t>
            </a:r>
          </a:p>
        </p:txBody>
      </p:sp>
      <p:sp>
        <p:nvSpPr>
          <p:cNvPr id="22" name="Rectangle 21"/>
          <p:cNvSpPr/>
          <p:nvPr/>
        </p:nvSpPr>
        <p:spPr>
          <a:xfrm>
            <a:off x="4343400" y="5257800"/>
            <a:ext cx="4572000" cy="338554"/>
          </a:xfrm>
          <a:prstGeom prst="rect">
            <a:avLst/>
          </a:prstGeom>
        </p:spPr>
        <p:txBody>
          <a:bodyPr>
            <a:spAutoFit/>
          </a:bodyPr>
          <a:lstStyle/>
          <a:p>
            <a:pPr marL="285750" indent="-285750" algn="just">
              <a:buFont typeface="Arial" pitchFamily="34" charset="0"/>
              <a:buChar char="•"/>
            </a:pPr>
            <a:endParaRPr lang="en-US" b="0" dirty="0" smtClean="0">
              <a:solidFill>
                <a:srgbClr val="000000"/>
              </a:solidFill>
              <a:latin typeface="Calibri" pitchFamily="34" charset="0"/>
              <a:cs typeface="Calibri" pitchFamily="34" charset="0"/>
            </a:endParaRPr>
          </a:p>
        </p:txBody>
      </p:sp>
    </p:spTree>
    <p:extLst>
      <p:ext uri="{BB962C8B-B14F-4D97-AF65-F5344CB8AC3E}">
        <p14:creationId xmlns:p14="http://schemas.microsoft.com/office/powerpoint/2010/main" val="132844723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Tahoma" pitchFamily="34" charset="0"/>
          </a:defRPr>
        </a:defPPr>
      </a:lstStyle>
    </a:ln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1950</TotalTime>
  <Words>2255</Words>
  <Application>Microsoft Office PowerPoint</Application>
  <PresentationFormat>On-screen Show (4:3)</PresentationFormat>
  <Paragraphs>320</Paragraphs>
  <Slides>25</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4" baseType="lpstr">
      <vt:lpstr>Arial</vt:lpstr>
      <vt:lpstr>Arial Black</vt:lpstr>
      <vt:lpstr>Calibri</vt:lpstr>
      <vt:lpstr>Garamond</vt:lpstr>
      <vt:lpstr>Tahoma</vt:lpstr>
      <vt:lpstr>Times New Roman</vt:lpstr>
      <vt:lpstr>Times-Roman</vt:lpstr>
      <vt:lpstr>1_Default Design</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Tany</dc:creator>
  <cp:lastModifiedBy>IITG</cp:lastModifiedBy>
  <cp:revision>251</cp:revision>
  <dcterms:created xsi:type="dcterms:W3CDTF">2003-11-24T11:22:16Z</dcterms:created>
  <dcterms:modified xsi:type="dcterms:W3CDTF">2016-08-03T10:41:33Z</dcterms:modified>
</cp:coreProperties>
</file>